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82" r:id="rId2"/>
    <p:sldId id="265" r:id="rId3"/>
    <p:sldId id="268" r:id="rId4"/>
    <p:sldId id="271" r:id="rId5"/>
    <p:sldId id="346" r:id="rId6"/>
    <p:sldId id="349" r:id="rId7"/>
    <p:sldId id="351" r:id="rId8"/>
    <p:sldId id="353" r:id="rId9"/>
    <p:sldId id="355" r:id="rId10"/>
    <p:sldId id="357" r:id="rId11"/>
    <p:sldId id="294" r:id="rId12"/>
    <p:sldId id="302" r:id="rId13"/>
    <p:sldId id="303" r:id="rId14"/>
    <p:sldId id="469" r:id="rId15"/>
    <p:sldId id="470" r:id="rId16"/>
    <p:sldId id="471" r:id="rId17"/>
    <p:sldId id="472" r:id="rId18"/>
    <p:sldId id="476" r:id="rId19"/>
    <p:sldId id="477" r:id="rId20"/>
    <p:sldId id="478" r:id="rId21"/>
    <p:sldId id="479" r:id="rId22"/>
    <p:sldId id="480" r:id="rId23"/>
    <p:sldId id="481" r:id="rId24"/>
    <p:sldId id="482" r:id="rId25"/>
    <p:sldId id="300" r:id="rId26"/>
    <p:sldId id="376" r:id="rId27"/>
    <p:sldId id="378" r:id="rId28"/>
    <p:sldId id="301" r:id="rId29"/>
    <p:sldId id="390" r:id="rId30"/>
    <p:sldId id="391" r:id="rId31"/>
    <p:sldId id="392" r:id="rId32"/>
    <p:sldId id="315" r:id="rId33"/>
    <p:sldId id="316" r:id="rId34"/>
    <p:sldId id="389" r:id="rId35"/>
    <p:sldId id="319" r:id="rId36"/>
    <p:sldId id="320" r:id="rId37"/>
    <p:sldId id="322" r:id="rId3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478" autoAdjust="0"/>
    <p:restoredTop sz="94660"/>
  </p:normalViewPr>
  <p:slideViewPr>
    <p:cSldViewPr>
      <p:cViewPr varScale="1">
        <p:scale>
          <a:sx n="62" d="100"/>
          <a:sy n="62" d="100"/>
        </p:scale>
        <p:origin x="-1362" y="-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E3836D-2F53-4034-9CCB-61A4C7AFEE57}" type="datetime1">
              <a:rPr lang="tr-TR" smtClean="0"/>
              <a:pPr/>
              <a:t>3.06.2018</a:t>
            </a:fld>
            <a:endParaRPr lang="tr-TR"/>
          </a:p>
        </p:txBody>
      </p:sp>
      <p:sp>
        <p:nvSpPr>
          <p:cNvPr id="4" name="Altbilgi Yer Tutucusu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C2DD5C-5CF7-49AD-BA1D-9DC7302E68DC}" type="slidenum">
              <a:rPr lang="tr-TR" smtClean="0"/>
              <a:pPr/>
              <a:t>‹#›</a:t>
            </a:fld>
            <a:endParaRPr lang="tr-TR"/>
          </a:p>
        </p:txBody>
      </p:sp>
    </p:spTree>
    <p:extLst>
      <p:ext uri="{BB962C8B-B14F-4D97-AF65-F5344CB8AC3E}">
        <p14:creationId xmlns:p14="http://schemas.microsoft.com/office/powerpoint/2010/main" xmlns="" val="2072545180"/>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45903C-B29A-448F-A2A1-FD7DA55A19DB}" type="datetime1">
              <a:rPr lang="tr-TR" smtClean="0"/>
              <a:pPr/>
              <a:t>3.06.2018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A01FDF-3E18-4C05-BE1A-72B4B01C0FBD}" type="slidenum">
              <a:rPr lang="tr-TR" smtClean="0"/>
              <a:pPr/>
              <a:t>‹#›</a:t>
            </a:fld>
            <a:endParaRPr lang="tr-TR"/>
          </a:p>
        </p:txBody>
      </p:sp>
    </p:spTree>
    <p:extLst>
      <p:ext uri="{BB962C8B-B14F-4D97-AF65-F5344CB8AC3E}">
        <p14:creationId xmlns:p14="http://schemas.microsoft.com/office/powerpoint/2010/main" xmlns="" val="177712756"/>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3499B77-45D8-4A2D-B166-3750C41EF709}" type="slidenum">
              <a:rPr lang="de-DE" sz="1200">
                <a:solidFill>
                  <a:prstClr val="black"/>
                </a:solidFill>
              </a:rPr>
              <a:pPr algn="r"/>
              <a:t>1</a:t>
            </a:fld>
            <a:endParaRPr lang="de-DE" sz="1200" dirty="0">
              <a:solidFill>
                <a:prstClr val="black"/>
              </a:solidFill>
            </a:endParaRPr>
          </a:p>
        </p:txBody>
      </p:sp>
      <p:sp>
        <p:nvSpPr>
          <p:cNvPr id="72707" name="Text Box 3"/>
          <p:cNvSpPr txBox="1">
            <a:spLocks noGrp="1" noChangeArrowheads="1"/>
          </p:cNvSpPr>
          <p:nvPr/>
        </p:nvSpPr>
        <p:spPr bwMode="auto">
          <a:xfrm>
            <a:off x="3887788" y="8689977"/>
            <a:ext cx="2970212" cy="454025"/>
          </a:xfrm>
          <a:prstGeom prst="rect">
            <a:avLst/>
          </a:prstGeom>
          <a:noFill/>
          <a:ln w="9525">
            <a:noFill/>
            <a:miter lim="800000"/>
            <a:headEnd/>
            <a:tailEnd/>
          </a:ln>
        </p:spPr>
        <p:txBody>
          <a:bodyPr lIns="94824" tIns="47416" rIns="94824" bIns="47416" anchor="b"/>
          <a:lstStyle/>
          <a:p>
            <a:pPr algn="r" defTabSz="947738"/>
            <a:fld id="{B2055515-18D4-4FED-8932-3A920E085174}" type="slidenum">
              <a:rPr lang="en-GB" sz="1300">
                <a:solidFill>
                  <a:prstClr val="black"/>
                </a:solidFill>
              </a:rPr>
              <a:pPr algn="r" defTabSz="947738"/>
              <a:t>1</a:t>
            </a:fld>
            <a:endParaRPr lang="en-GB" sz="1300" dirty="0">
              <a:solidFill>
                <a:prstClr val="black"/>
              </a:solidFill>
            </a:endParaRPr>
          </a:p>
        </p:txBody>
      </p:sp>
      <p:sp>
        <p:nvSpPr>
          <p:cNvPr id="72708" name="Rectangle 2"/>
          <p:cNvSpPr>
            <a:spLocks noGrp="1" noRot="1" noChangeAspect="1" noChangeArrowheads="1" noTextEdit="1"/>
          </p:cNvSpPr>
          <p:nvPr>
            <p:ph type="sldImg"/>
          </p:nvPr>
        </p:nvSpPr>
        <p:spPr>
          <a:xfrm>
            <a:off x="1143000" y="685800"/>
            <a:ext cx="4573588" cy="3430588"/>
          </a:xfrm>
          <a:ln/>
        </p:spPr>
      </p:sp>
      <p:sp>
        <p:nvSpPr>
          <p:cNvPr id="72709" name="Rectangle 3"/>
          <p:cNvSpPr>
            <a:spLocks noGrp="1" noChangeArrowheads="1"/>
          </p:cNvSpPr>
          <p:nvPr>
            <p:ph type="body" idx="1"/>
          </p:nvPr>
        </p:nvSpPr>
        <p:spPr>
          <a:xfrm>
            <a:off x="914400" y="4343400"/>
            <a:ext cx="5029200" cy="4114800"/>
          </a:xfrm>
          <a:noFill/>
          <a:ln/>
        </p:spPr>
        <p:txBody>
          <a:bodyPr lIns="94824" tIns="47416" rIns="94824" bIns="47416"/>
          <a:lstStyle/>
          <a:p>
            <a:pPr eaLnBrk="1" hangingPunct="1"/>
            <a:endParaRPr lang="en-US" dirty="0" smtClean="0"/>
          </a:p>
        </p:txBody>
      </p:sp>
      <p:sp>
        <p:nvSpPr>
          <p:cNvPr id="2" name="Veri Yer Tutucusu 1"/>
          <p:cNvSpPr>
            <a:spLocks noGrp="1"/>
          </p:cNvSpPr>
          <p:nvPr>
            <p:ph type="dt" idx="10"/>
          </p:nvPr>
        </p:nvSpPr>
        <p:spPr/>
        <p:txBody>
          <a:bodyPr/>
          <a:lstStyle/>
          <a:p>
            <a:fld id="{4185678F-151E-42DD-A44A-6E8E71DD6BB7}" type="datetime1">
              <a:rPr lang="tr-TR" smtClean="0"/>
              <a:pPr/>
              <a:t>3.06.2018</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5" name="Veri Yer Tutucusu 4"/>
          <p:cNvSpPr>
            <a:spLocks noGrp="1"/>
          </p:cNvSpPr>
          <p:nvPr>
            <p:ph type="dt" idx="11"/>
          </p:nvPr>
        </p:nvSpPr>
        <p:spPr/>
        <p:txBody>
          <a:bodyPr/>
          <a:lstStyle/>
          <a:p>
            <a:fld id="{AD3009B2-13BC-4804-A10D-B0747AF952EC}" type="datetime1">
              <a:rPr lang="tr-TR" smtClean="0"/>
              <a:pPr/>
              <a:t>3.06.2018</a:t>
            </a:fld>
            <a:endParaRPr lang="tr-TR"/>
          </a:p>
        </p:txBody>
      </p:sp>
    </p:spTree>
    <p:extLst>
      <p:ext uri="{BB962C8B-B14F-4D97-AF65-F5344CB8AC3E}">
        <p14:creationId xmlns:p14="http://schemas.microsoft.com/office/powerpoint/2010/main" xmlns="" val="1942454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9806E004-9752-4C96-A4A9-ACC52C00D116}" type="datetime1">
              <a:rPr lang="tr-TR" smtClean="0"/>
              <a:pPr/>
              <a:t>3.06.2018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197ADD23-C58F-4655-AB64-193016E7A6DF}" type="datetime1">
              <a:rPr lang="tr-TR" smtClean="0"/>
              <a:pPr/>
              <a:t>3.06.2018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6E4F0D7D-3FD0-4A16-8DF5-878E811E0065}" type="datetime1">
              <a:rPr lang="tr-TR" smtClean="0"/>
              <a:pPr/>
              <a:t>3.06.2018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F0BBCABC-F977-4A83-9BFC-B9A2CE0DF503}" type="datetime1">
              <a:rPr lang="tr-TR" smtClean="0"/>
              <a:pPr/>
              <a:t>3.06.2018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CD83796A-A951-41A2-8B1F-E73023925026}" type="datetime1">
              <a:rPr lang="tr-TR" smtClean="0"/>
              <a:pPr/>
              <a:t>3.06.2018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C02216A7-5E9E-4F17-98D0-AAC3B792BB33}" type="datetime1">
              <a:rPr lang="tr-TR" smtClean="0"/>
              <a:pPr/>
              <a:t>3.06.2018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BB64AF96-6465-4184-BCC9-6D057906D452}" type="datetime1">
              <a:rPr lang="tr-TR" smtClean="0"/>
              <a:pPr/>
              <a:t>3.06.2018</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C730CC14-6186-4284-9C86-10DBB0D5451C}" type="datetime1">
              <a:rPr lang="tr-TR" smtClean="0"/>
              <a:pPr/>
              <a:t>3.06.2018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F44C45D8-DA7C-464A-9853-BDF579002A1E}" type="datetime1">
              <a:rPr lang="tr-TR" smtClean="0"/>
              <a:pPr/>
              <a:t>3.06.2018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ED1AC28C-C71B-4E0A-B686-3A6F26F7BF17}" type="datetime1">
              <a:rPr lang="tr-TR" smtClean="0"/>
              <a:pPr/>
              <a:t>3.06.2018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8CA94599-88E4-4A6A-9ED5-D5E6949FA023}" type="datetime1">
              <a:rPr lang="tr-TR" smtClean="0"/>
              <a:pPr/>
              <a:t>3.06.2018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E2D9E-09AF-4D95-87D2-35DEBAF7BA05}" type="datetime1">
              <a:rPr lang="tr-TR" smtClean="0"/>
              <a:pPr/>
              <a:t>3.06.2018</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http://www.calisma.gov.tr/Komisyon/&#304;&#350;ARETLER/signs_dosyalar/Coromat.gif" TargetMode="Externa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http://www.calisma.gov.tr/Komisyon/&#304;&#350;ARETLER/signs_dosyalar/toxmat.gif"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hyperlink" Target="http://www.nmsu.edu/~safety/images/fire_meaney.gif"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jpeg"/><Relationship Id="rId3" Type="http://schemas.openxmlformats.org/officeDocument/2006/relationships/audio" Target="../media/audio1.wav"/><Relationship Id="rId7" Type="http://schemas.openxmlformats.org/officeDocument/2006/relationships/oleObject" Target="../embeddings/oleObject1.bin"/><Relationship Id="rId12"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audio" Target="../media/audio4.wav"/><Relationship Id="rId11" Type="http://schemas.openxmlformats.org/officeDocument/2006/relationships/oleObject" Target="../embeddings/oleObject3.bin"/><Relationship Id="rId5" Type="http://schemas.openxmlformats.org/officeDocument/2006/relationships/audio" Target="../media/audio3.wav"/><Relationship Id="rId10" Type="http://schemas.openxmlformats.org/officeDocument/2006/relationships/oleObject" Target="../embeddings/oleObject2.bin"/><Relationship Id="rId4" Type="http://schemas.openxmlformats.org/officeDocument/2006/relationships/audio" Target="../media/audio2.wav"/><Relationship Id="rId9" Type="http://schemas.openxmlformats.org/officeDocument/2006/relationships/image" Target="../media/image31.jpeg"/><Relationship Id="rId1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http://www.csgb.gov.tr/../../../../../../Komisyon/&#304;&#350;ARETLER/signs_dosyalar/gendang.gif" TargetMode="External"/><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wmf"/></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3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6"/>
          <p:cNvSpPr txBox="1">
            <a:spLocks noChangeArrowheads="1"/>
          </p:cNvSpPr>
          <p:nvPr/>
        </p:nvSpPr>
        <p:spPr bwMode="auto">
          <a:xfrm>
            <a:off x="6131925" y="2198559"/>
            <a:ext cx="2858986" cy="276999"/>
          </a:xfrm>
          <a:prstGeom prst="rect">
            <a:avLst/>
          </a:prstGeom>
          <a:noFill/>
          <a:ln w="9525">
            <a:noFill/>
            <a:miter lim="800000"/>
            <a:headEnd/>
            <a:tailEnd/>
          </a:ln>
        </p:spPr>
        <p:txBody>
          <a:bodyPr wrap="square" lIns="0" tIns="0" rIns="0" bIns="0" anchor="ctr">
            <a:spAutoFit/>
          </a:bodyPr>
          <a:lstStyle/>
          <a:p>
            <a:pPr algn="ctr" defTabSz="801688">
              <a:spcBef>
                <a:spcPct val="20000"/>
              </a:spcBef>
            </a:pPr>
            <a:r>
              <a:rPr lang="tr-TR" b="1" dirty="0" smtClean="0">
                <a:solidFill>
                  <a:srgbClr val="002060"/>
                </a:solidFill>
                <a:latin typeface="Arial" panose="020B0604020202020204" pitchFamily="34" charset="0"/>
                <a:cs typeface="Arial" panose="020B0604020202020204" pitchFamily="34" charset="0"/>
              </a:rPr>
              <a:t>İşletmenin Korunması</a:t>
            </a:r>
            <a:endParaRPr lang="en-GB" b="1" dirty="0">
              <a:solidFill>
                <a:srgbClr val="002060"/>
              </a:solidFill>
              <a:latin typeface="Arial" panose="020B0604020202020204" pitchFamily="34" charset="0"/>
              <a:cs typeface="Arial" panose="020B0604020202020204" pitchFamily="34" charset="0"/>
            </a:endParaRPr>
          </a:p>
        </p:txBody>
      </p:sp>
      <p:sp>
        <p:nvSpPr>
          <p:cNvPr id="233476" name="Text Box 44"/>
          <p:cNvSpPr txBox="1">
            <a:spLocks noChangeArrowheads="1"/>
          </p:cNvSpPr>
          <p:nvPr/>
        </p:nvSpPr>
        <p:spPr bwMode="auto">
          <a:xfrm>
            <a:off x="9639" y="2298958"/>
            <a:ext cx="2874962" cy="276999"/>
          </a:xfrm>
          <a:prstGeom prst="rect">
            <a:avLst/>
          </a:prstGeom>
          <a:noFill/>
          <a:ln w="9525">
            <a:noFill/>
            <a:miter lim="800000"/>
            <a:headEnd/>
            <a:tailEnd/>
          </a:ln>
        </p:spPr>
        <p:txBody>
          <a:bodyPr wrap="square" lIns="0" tIns="0" rIns="0" bIns="0" anchor="ctr">
            <a:spAutoFit/>
          </a:bodyPr>
          <a:lstStyle/>
          <a:p>
            <a:pPr algn="ctr" defTabSz="801688">
              <a:spcBef>
                <a:spcPct val="20000"/>
              </a:spcBef>
            </a:pPr>
            <a:r>
              <a:rPr lang="tr-TR" b="1" dirty="0" smtClean="0">
                <a:solidFill>
                  <a:srgbClr val="002060"/>
                </a:solidFill>
                <a:latin typeface="Arial" panose="020B0604020202020204" pitchFamily="34" charset="0"/>
                <a:cs typeface="Arial" panose="020B0604020202020204" pitchFamily="34" charset="0"/>
              </a:rPr>
              <a:t>Çalışanın Korunması</a:t>
            </a:r>
            <a:endParaRPr lang="en-GB" b="1" dirty="0">
              <a:solidFill>
                <a:srgbClr val="002060"/>
              </a:solidFill>
              <a:latin typeface="Arial" panose="020B0604020202020204" pitchFamily="34" charset="0"/>
              <a:cs typeface="Arial" panose="020B0604020202020204" pitchFamily="34" charset="0"/>
            </a:endParaRPr>
          </a:p>
        </p:txBody>
      </p:sp>
      <p:sp>
        <p:nvSpPr>
          <p:cNvPr id="233478" name="Freeform 6"/>
          <p:cNvSpPr>
            <a:spLocks/>
          </p:cNvSpPr>
          <p:nvPr/>
        </p:nvSpPr>
        <p:spPr bwMode="gray">
          <a:xfrm rot="3600000">
            <a:off x="3702050" y="3108325"/>
            <a:ext cx="1841500" cy="2781300"/>
          </a:xfrm>
          <a:custGeom>
            <a:avLst/>
            <a:gdLst>
              <a:gd name="T0" fmla="*/ 688 w 794"/>
              <a:gd name="T1" fmla="*/ 9 h 1200"/>
              <a:gd name="T2" fmla="*/ 602 w 794"/>
              <a:gd name="T3" fmla="*/ 59 h 1200"/>
              <a:gd name="T4" fmla="*/ 598 w 794"/>
              <a:gd name="T5" fmla="*/ 57 h 1200"/>
              <a:gd name="T6" fmla="*/ 592 w 794"/>
              <a:gd name="T7" fmla="*/ 40 h 1200"/>
              <a:gd name="T8" fmla="*/ 589 w 794"/>
              <a:gd name="T9" fmla="*/ 19 h 1200"/>
              <a:gd name="T10" fmla="*/ 548 w 794"/>
              <a:gd name="T11" fmla="*/ 8 h 1200"/>
              <a:gd name="T12" fmla="*/ 537 w 794"/>
              <a:gd name="T13" fmla="*/ 49 h 1200"/>
              <a:gd name="T14" fmla="*/ 553 w 794"/>
              <a:gd name="T15" fmla="*/ 62 h 1200"/>
              <a:gd name="T16" fmla="*/ 553 w 794"/>
              <a:gd name="T17" fmla="*/ 62 h 1200"/>
              <a:gd name="T18" fmla="*/ 565 w 794"/>
              <a:gd name="T19" fmla="*/ 76 h 1200"/>
              <a:gd name="T20" fmla="*/ 565 w 794"/>
              <a:gd name="T21" fmla="*/ 80 h 1200"/>
              <a:gd name="T22" fmla="*/ 477 w 794"/>
              <a:gd name="T23" fmla="*/ 131 h 1200"/>
              <a:gd name="T24" fmla="*/ 551 w 794"/>
              <a:gd name="T25" fmla="*/ 406 h 1200"/>
              <a:gd name="T26" fmla="*/ 477 w 794"/>
              <a:gd name="T27" fmla="*/ 681 h 1200"/>
              <a:gd name="T28" fmla="*/ 0 w 794"/>
              <a:gd name="T29" fmla="*/ 957 h 1200"/>
              <a:gd name="T30" fmla="*/ 0 w 794"/>
              <a:gd name="T31" fmla="*/ 1047 h 1200"/>
              <a:gd name="T32" fmla="*/ 0 w 794"/>
              <a:gd name="T33" fmla="*/ 1058 h 1200"/>
              <a:gd name="T34" fmla="*/ 4 w 794"/>
              <a:gd name="T35" fmla="*/ 1060 h 1200"/>
              <a:gd name="T36" fmla="*/ 22 w 794"/>
              <a:gd name="T37" fmla="*/ 1056 h 1200"/>
              <a:gd name="T38" fmla="*/ 22 w 794"/>
              <a:gd name="T39" fmla="*/ 1056 h 1200"/>
              <a:gd name="T40" fmla="*/ 42 w 794"/>
              <a:gd name="T41" fmla="*/ 1049 h 1200"/>
              <a:gd name="T42" fmla="*/ 71 w 794"/>
              <a:gd name="T43" fmla="*/ 1079 h 1200"/>
              <a:gd name="T44" fmla="*/ 42 w 794"/>
              <a:gd name="T45" fmla="*/ 1110 h 1200"/>
              <a:gd name="T46" fmla="*/ 22 w 794"/>
              <a:gd name="T47" fmla="*/ 1102 h 1200"/>
              <a:gd name="T48" fmla="*/ 4 w 794"/>
              <a:gd name="T49" fmla="*/ 1099 h 1200"/>
              <a:gd name="T50" fmla="*/ 0 w 794"/>
              <a:gd name="T51" fmla="*/ 1101 h 1200"/>
              <a:gd name="T52" fmla="*/ 0 w 794"/>
              <a:gd name="T53" fmla="*/ 1108 h 1200"/>
              <a:gd name="T54" fmla="*/ 0 w 794"/>
              <a:gd name="T55" fmla="*/ 1200 h 1200"/>
              <a:gd name="T56" fmla="*/ 688 w 794"/>
              <a:gd name="T57" fmla="*/ 803 h 1200"/>
              <a:gd name="T58" fmla="*/ 794 w 794"/>
              <a:gd name="T59" fmla="*/ 406 h 1200"/>
              <a:gd name="T60" fmla="*/ 688 w 794"/>
              <a:gd name="T61" fmla="*/ 9 h 12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4"/>
              <a:gd name="T94" fmla="*/ 0 h 1200"/>
              <a:gd name="T95" fmla="*/ 794 w 794"/>
              <a:gd name="T96" fmla="*/ 1200 h 12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4" h="1200">
                <a:moveTo>
                  <a:pt x="688" y="9"/>
                </a:moveTo>
                <a:cubicBezTo>
                  <a:pt x="602" y="59"/>
                  <a:pt x="602" y="59"/>
                  <a:pt x="602" y="59"/>
                </a:cubicBezTo>
                <a:cubicBezTo>
                  <a:pt x="601" y="58"/>
                  <a:pt x="600" y="58"/>
                  <a:pt x="598" y="57"/>
                </a:cubicBezTo>
                <a:cubicBezTo>
                  <a:pt x="593" y="53"/>
                  <a:pt x="590" y="45"/>
                  <a:pt x="592" y="40"/>
                </a:cubicBezTo>
                <a:cubicBezTo>
                  <a:pt x="594" y="33"/>
                  <a:pt x="593" y="25"/>
                  <a:pt x="589" y="19"/>
                </a:cubicBezTo>
                <a:cubicBezTo>
                  <a:pt x="581" y="5"/>
                  <a:pt x="563" y="0"/>
                  <a:pt x="548" y="8"/>
                </a:cubicBezTo>
                <a:cubicBezTo>
                  <a:pt x="534" y="17"/>
                  <a:pt x="529" y="35"/>
                  <a:pt x="537" y="49"/>
                </a:cubicBezTo>
                <a:cubicBezTo>
                  <a:pt x="540" y="56"/>
                  <a:pt x="546" y="60"/>
                  <a:pt x="553" y="62"/>
                </a:cubicBezTo>
                <a:cubicBezTo>
                  <a:pt x="553" y="62"/>
                  <a:pt x="553" y="62"/>
                  <a:pt x="553" y="62"/>
                </a:cubicBezTo>
                <a:cubicBezTo>
                  <a:pt x="559" y="63"/>
                  <a:pt x="564" y="69"/>
                  <a:pt x="565" y="76"/>
                </a:cubicBezTo>
                <a:cubicBezTo>
                  <a:pt x="565" y="78"/>
                  <a:pt x="565" y="79"/>
                  <a:pt x="565" y="80"/>
                </a:cubicBezTo>
                <a:cubicBezTo>
                  <a:pt x="477" y="131"/>
                  <a:pt x="477" y="131"/>
                  <a:pt x="477" y="131"/>
                </a:cubicBezTo>
                <a:cubicBezTo>
                  <a:pt x="524" y="212"/>
                  <a:pt x="551" y="306"/>
                  <a:pt x="551" y="406"/>
                </a:cubicBezTo>
                <a:cubicBezTo>
                  <a:pt x="551" y="507"/>
                  <a:pt x="524" y="601"/>
                  <a:pt x="477" y="681"/>
                </a:cubicBezTo>
                <a:cubicBezTo>
                  <a:pt x="382" y="846"/>
                  <a:pt x="204" y="957"/>
                  <a:pt x="0" y="957"/>
                </a:cubicBezTo>
                <a:cubicBezTo>
                  <a:pt x="0" y="1047"/>
                  <a:pt x="0" y="1047"/>
                  <a:pt x="0" y="1047"/>
                </a:cubicBezTo>
                <a:cubicBezTo>
                  <a:pt x="0" y="1058"/>
                  <a:pt x="0" y="1058"/>
                  <a:pt x="0" y="1058"/>
                </a:cubicBezTo>
                <a:cubicBezTo>
                  <a:pt x="2" y="1058"/>
                  <a:pt x="3" y="1059"/>
                  <a:pt x="4" y="1060"/>
                </a:cubicBezTo>
                <a:cubicBezTo>
                  <a:pt x="10" y="1063"/>
                  <a:pt x="18" y="1061"/>
                  <a:pt x="22" y="1056"/>
                </a:cubicBezTo>
                <a:cubicBezTo>
                  <a:pt x="22" y="1056"/>
                  <a:pt x="22" y="1056"/>
                  <a:pt x="22" y="1056"/>
                </a:cubicBezTo>
                <a:cubicBezTo>
                  <a:pt x="27" y="1052"/>
                  <a:pt x="34" y="1049"/>
                  <a:pt x="42" y="1049"/>
                </a:cubicBezTo>
                <a:cubicBezTo>
                  <a:pt x="58" y="1049"/>
                  <a:pt x="71" y="1063"/>
                  <a:pt x="71" y="1079"/>
                </a:cubicBezTo>
                <a:cubicBezTo>
                  <a:pt x="71" y="1096"/>
                  <a:pt x="58" y="1110"/>
                  <a:pt x="42" y="1110"/>
                </a:cubicBezTo>
                <a:cubicBezTo>
                  <a:pt x="34" y="1110"/>
                  <a:pt x="27" y="1107"/>
                  <a:pt x="22" y="1102"/>
                </a:cubicBezTo>
                <a:cubicBezTo>
                  <a:pt x="18" y="1097"/>
                  <a:pt x="10" y="1096"/>
                  <a:pt x="4" y="1099"/>
                </a:cubicBezTo>
                <a:cubicBezTo>
                  <a:pt x="3" y="1099"/>
                  <a:pt x="2" y="1100"/>
                  <a:pt x="0" y="1101"/>
                </a:cubicBezTo>
                <a:cubicBezTo>
                  <a:pt x="0" y="1108"/>
                  <a:pt x="0" y="1108"/>
                  <a:pt x="0" y="1108"/>
                </a:cubicBezTo>
                <a:cubicBezTo>
                  <a:pt x="0" y="1200"/>
                  <a:pt x="0" y="1200"/>
                  <a:pt x="0" y="1200"/>
                </a:cubicBezTo>
                <a:cubicBezTo>
                  <a:pt x="294" y="1200"/>
                  <a:pt x="551" y="1040"/>
                  <a:pt x="688" y="803"/>
                </a:cubicBezTo>
                <a:cubicBezTo>
                  <a:pt x="755" y="686"/>
                  <a:pt x="794" y="551"/>
                  <a:pt x="794" y="406"/>
                </a:cubicBezTo>
                <a:cubicBezTo>
                  <a:pt x="794" y="262"/>
                  <a:pt x="755" y="126"/>
                  <a:pt x="688" y="9"/>
                </a:cubicBezTo>
                <a:close/>
              </a:path>
            </a:pathLst>
          </a:custGeom>
          <a:gradFill rotWithShape="1">
            <a:gsLst>
              <a:gs pos="0">
                <a:srgbClr val="5D0202"/>
              </a:gs>
              <a:gs pos="50000">
                <a:srgbClr val="A90404"/>
              </a:gs>
              <a:gs pos="100000">
                <a:srgbClr val="5D0202"/>
              </a:gs>
            </a:gsLst>
            <a:lin ang="5400000" scaled="1"/>
          </a:gradFill>
          <a:ln w="19050">
            <a:solidFill>
              <a:srgbClr val="FFFFFF"/>
            </a:solidFill>
            <a:round/>
            <a:headEnd/>
            <a:tailEnd/>
          </a:ln>
        </p:spPr>
        <p:txBody>
          <a:bodyPr/>
          <a:lstStyle/>
          <a:p>
            <a:endParaRPr lang="tr-TR" dirty="0">
              <a:solidFill>
                <a:srgbClr val="000000"/>
              </a:solidFill>
            </a:endParaRPr>
          </a:p>
        </p:txBody>
      </p:sp>
      <p:sp>
        <p:nvSpPr>
          <p:cNvPr id="233479" name="Freeform 7"/>
          <p:cNvSpPr>
            <a:spLocks/>
          </p:cNvSpPr>
          <p:nvPr/>
        </p:nvSpPr>
        <p:spPr bwMode="gray">
          <a:xfrm rot="3600000">
            <a:off x="2734469" y="1605756"/>
            <a:ext cx="2003425" cy="2760663"/>
          </a:xfrm>
          <a:custGeom>
            <a:avLst/>
            <a:gdLst>
              <a:gd name="T0" fmla="*/ 835 w 864"/>
              <a:gd name="T1" fmla="*/ 1040 h 1191"/>
              <a:gd name="T2" fmla="*/ 815 w 864"/>
              <a:gd name="T3" fmla="*/ 1047 h 1191"/>
              <a:gd name="T4" fmla="*/ 815 w 864"/>
              <a:gd name="T5" fmla="*/ 1047 h 1191"/>
              <a:gd name="T6" fmla="*/ 797 w 864"/>
              <a:gd name="T7" fmla="*/ 1051 h 1191"/>
              <a:gd name="T8" fmla="*/ 793 w 864"/>
              <a:gd name="T9" fmla="*/ 1049 h 1191"/>
              <a:gd name="T10" fmla="*/ 793 w 864"/>
              <a:gd name="T11" fmla="*/ 1038 h 1191"/>
              <a:gd name="T12" fmla="*/ 793 w 864"/>
              <a:gd name="T13" fmla="*/ 948 h 1191"/>
              <a:gd name="T14" fmla="*/ 317 w 864"/>
              <a:gd name="T15" fmla="*/ 672 h 1191"/>
              <a:gd name="T16" fmla="*/ 243 w 864"/>
              <a:gd name="T17" fmla="*/ 397 h 1191"/>
              <a:gd name="T18" fmla="*/ 317 w 864"/>
              <a:gd name="T19" fmla="*/ 122 h 1191"/>
              <a:gd name="T20" fmla="*/ 231 w 864"/>
              <a:gd name="T21" fmla="*/ 73 h 1191"/>
              <a:gd name="T22" fmla="*/ 228 w 864"/>
              <a:gd name="T23" fmla="*/ 75 h 1191"/>
              <a:gd name="T24" fmla="*/ 221 w 864"/>
              <a:gd name="T25" fmla="*/ 92 h 1191"/>
              <a:gd name="T26" fmla="*/ 221 w 864"/>
              <a:gd name="T27" fmla="*/ 92 h 1191"/>
              <a:gd name="T28" fmla="*/ 218 w 864"/>
              <a:gd name="T29" fmla="*/ 113 h 1191"/>
              <a:gd name="T30" fmla="*/ 177 w 864"/>
              <a:gd name="T31" fmla="*/ 123 h 1191"/>
              <a:gd name="T32" fmla="*/ 166 w 864"/>
              <a:gd name="T33" fmla="*/ 82 h 1191"/>
              <a:gd name="T34" fmla="*/ 182 w 864"/>
              <a:gd name="T35" fmla="*/ 69 h 1191"/>
              <a:gd name="T36" fmla="*/ 194 w 864"/>
              <a:gd name="T37" fmla="*/ 55 h 1191"/>
              <a:gd name="T38" fmla="*/ 194 w 864"/>
              <a:gd name="T39" fmla="*/ 51 h 1191"/>
              <a:gd name="T40" fmla="*/ 106 w 864"/>
              <a:gd name="T41" fmla="*/ 0 h 1191"/>
              <a:gd name="T42" fmla="*/ 0 w 864"/>
              <a:gd name="T43" fmla="*/ 397 h 1191"/>
              <a:gd name="T44" fmla="*/ 106 w 864"/>
              <a:gd name="T45" fmla="*/ 794 h 1191"/>
              <a:gd name="T46" fmla="*/ 793 w 864"/>
              <a:gd name="T47" fmla="*/ 1191 h 1191"/>
              <a:gd name="T48" fmla="*/ 793 w 864"/>
              <a:gd name="T49" fmla="*/ 1099 h 1191"/>
              <a:gd name="T50" fmla="*/ 793 w 864"/>
              <a:gd name="T51" fmla="*/ 1092 h 1191"/>
              <a:gd name="T52" fmla="*/ 797 w 864"/>
              <a:gd name="T53" fmla="*/ 1090 h 1191"/>
              <a:gd name="T54" fmla="*/ 815 w 864"/>
              <a:gd name="T55" fmla="*/ 1093 h 1191"/>
              <a:gd name="T56" fmla="*/ 835 w 864"/>
              <a:gd name="T57" fmla="*/ 1101 h 1191"/>
              <a:gd name="T58" fmla="*/ 864 w 864"/>
              <a:gd name="T59" fmla="*/ 1070 h 1191"/>
              <a:gd name="T60" fmla="*/ 835 w 864"/>
              <a:gd name="T61" fmla="*/ 1040 h 1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64"/>
              <a:gd name="T94" fmla="*/ 0 h 1191"/>
              <a:gd name="T95" fmla="*/ 864 w 864"/>
              <a:gd name="T96" fmla="*/ 1191 h 1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64" h="1191">
                <a:moveTo>
                  <a:pt x="835" y="1040"/>
                </a:moveTo>
                <a:cubicBezTo>
                  <a:pt x="827" y="1040"/>
                  <a:pt x="820" y="1043"/>
                  <a:pt x="815" y="1047"/>
                </a:cubicBezTo>
                <a:cubicBezTo>
                  <a:pt x="815" y="1047"/>
                  <a:pt x="815" y="1047"/>
                  <a:pt x="815" y="1047"/>
                </a:cubicBezTo>
                <a:cubicBezTo>
                  <a:pt x="811" y="1052"/>
                  <a:pt x="803" y="1054"/>
                  <a:pt x="797" y="1051"/>
                </a:cubicBezTo>
                <a:cubicBezTo>
                  <a:pt x="796" y="1050"/>
                  <a:pt x="795" y="1049"/>
                  <a:pt x="793" y="1049"/>
                </a:cubicBezTo>
                <a:cubicBezTo>
                  <a:pt x="793" y="1038"/>
                  <a:pt x="793" y="1038"/>
                  <a:pt x="793" y="1038"/>
                </a:cubicBezTo>
                <a:cubicBezTo>
                  <a:pt x="793" y="948"/>
                  <a:pt x="793" y="948"/>
                  <a:pt x="793" y="948"/>
                </a:cubicBezTo>
                <a:cubicBezTo>
                  <a:pt x="590" y="948"/>
                  <a:pt x="412" y="837"/>
                  <a:pt x="317" y="672"/>
                </a:cubicBezTo>
                <a:cubicBezTo>
                  <a:pt x="270" y="592"/>
                  <a:pt x="243" y="498"/>
                  <a:pt x="243" y="397"/>
                </a:cubicBezTo>
                <a:cubicBezTo>
                  <a:pt x="243" y="297"/>
                  <a:pt x="270" y="203"/>
                  <a:pt x="317" y="122"/>
                </a:cubicBezTo>
                <a:cubicBezTo>
                  <a:pt x="231" y="73"/>
                  <a:pt x="231" y="73"/>
                  <a:pt x="231" y="73"/>
                </a:cubicBezTo>
                <a:cubicBezTo>
                  <a:pt x="230" y="73"/>
                  <a:pt x="229" y="74"/>
                  <a:pt x="228" y="75"/>
                </a:cubicBezTo>
                <a:cubicBezTo>
                  <a:pt x="222" y="79"/>
                  <a:pt x="219" y="86"/>
                  <a:pt x="221" y="92"/>
                </a:cubicBezTo>
                <a:cubicBezTo>
                  <a:pt x="221" y="92"/>
                  <a:pt x="221" y="92"/>
                  <a:pt x="221" y="92"/>
                </a:cubicBezTo>
                <a:cubicBezTo>
                  <a:pt x="223" y="99"/>
                  <a:pt x="222" y="106"/>
                  <a:pt x="218" y="113"/>
                </a:cubicBezTo>
                <a:cubicBezTo>
                  <a:pt x="210" y="127"/>
                  <a:pt x="192" y="131"/>
                  <a:pt x="177" y="123"/>
                </a:cubicBezTo>
                <a:cubicBezTo>
                  <a:pt x="163" y="115"/>
                  <a:pt x="158" y="96"/>
                  <a:pt x="166" y="82"/>
                </a:cubicBezTo>
                <a:cubicBezTo>
                  <a:pt x="169" y="76"/>
                  <a:pt x="175" y="71"/>
                  <a:pt x="182" y="69"/>
                </a:cubicBezTo>
                <a:cubicBezTo>
                  <a:pt x="188" y="68"/>
                  <a:pt x="193" y="62"/>
                  <a:pt x="194" y="55"/>
                </a:cubicBezTo>
                <a:cubicBezTo>
                  <a:pt x="194" y="54"/>
                  <a:pt x="194" y="52"/>
                  <a:pt x="194" y="51"/>
                </a:cubicBezTo>
                <a:cubicBezTo>
                  <a:pt x="106" y="0"/>
                  <a:pt x="106" y="0"/>
                  <a:pt x="106" y="0"/>
                </a:cubicBezTo>
                <a:cubicBezTo>
                  <a:pt x="38" y="117"/>
                  <a:pt x="0" y="253"/>
                  <a:pt x="0" y="397"/>
                </a:cubicBezTo>
                <a:cubicBezTo>
                  <a:pt x="0" y="542"/>
                  <a:pt x="38" y="677"/>
                  <a:pt x="106" y="794"/>
                </a:cubicBezTo>
                <a:cubicBezTo>
                  <a:pt x="243" y="1031"/>
                  <a:pt x="500" y="1191"/>
                  <a:pt x="793" y="1191"/>
                </a:cubicBezTo>
                <a:cubicBezTo>
                  <a:pt x="793" y="1099"/>
                  <a:pt x="793" y="1099"/>
                  <a:pt x="793" y="1099"/>
                </a:cubicBezTo>
                <a:cubicBezTo>
                  <a:pt x="793" y="1092"/>
                  <a:pt x="793" y="1092"/>
                  <a:pt x="793" y="1092"/>
                </a:cubicBezTo>
                <a:cubicBezTo>
                  <a:pt x="795" y="1091"/>
                  <a:pt x="796" y="1090"/>
                  <a:pt x="797" y="1090"/>
                </a:cubicBezTo>
                <a:cubicBezTo>
                  <a:pt x="803" y="1087"/>
                  <a:pt x="811" y="1088"/>
                  <a:pt x="815" y="1093"/>
                </a:cubicBezTo>
                <a:cubicBezTo>
                  <a:pt x="820" y="1098"/>
                  <a:pt x="827" y="1101"/>
                  <a:pt x="835" y="1101"/>
                </a:cubicBezTo>
                <a:cubicBezTo>
                  <a:pt x="851" y="1101"/>
                  <a:pt x="864" y="1087"/>
                  <a:pt x="864" y="1070"/>
                </a:cubicBezTo>
                <a:cubicBezTo>
                  <a:pt x="864" y="1054"/>
                  <a:pt x="851" y="1040"/>
                  <a:pt x="835" y="1040"/>
                </a:cubicBezTo>
                <a:close/>
              </a:path>
            </a:pathLst>
          </a:custGeom>
          <a:gradFill rotWithShape="1">
            <a:gsLst>
              <a:gs pos="0">
                <a:srgbClr val="5D0202"/>
              </a:gs>
              <a:gs pos="50000">
                <a:srgbClr val="A90404"/>
              </a:gs>
              <a:gs pos="100000">
                <a:srgbClr val="5D0202"/>
              </a:gs>
            </a:gsLst>
            <a:lin ang="5400000" scaled="1"/>
          </a:gradFill>
          <a:ln w="19050">
            <a:solidFill>
              <a:srgbClr val="FFFFFF"/>
            </a:solidFill>
            <a:round/>
            <a:headEnd/>
            <a:tailEnd/>
          </a:ln>
        </p:spPr>
        <p:txBody>
          <a:bodyPr/>
          <a:lstStyle/>
          <a:p>
            <a:endParaRPr lang="tr-TR" dirty="0">
              <a:solidFill>
                <a:srgbClr val="000000"/>
              </a:solidFill>
            </a:endParaRPr>
          </a:p>
        </p:txBody>
      </p:sp>
      <p:sp>
        <p:nvSpPr>
          <p:cNvPr id="233480" name="Freeform 8"/>
          <p:cNvSpPr>
            <a:spLocks/>
          </p:cNvSpPr>
          <p:nvPr/>
        </p:nvSpPr>
        <p:spPr bwMode="gray">
          <a:xfrm rot="3600000">
            <a:off x="4019550" y="2255838"/>
            <a:ext cx="3190875" cy="1219200"/>
          </a:xfrm>
          <a:custGeom>
            <a:avLst/>
            <a:gdLst>
              <a:gd name="T0" fmla="*/ 1164 w 1375"/>
              <a:gd name="T1" fmla="*/ 518 h 527"/>
              <a:gd name="T2" fmla="*/ 1252 w 1375"/>
              <a:gd name="T3" fmla="*/ 467 h 527"/>
              <a:gd name="T4" fmla="*/ 1252 w 1375"/>
              <a:gd name="T5" fmla="*/ 463 h 527"/>
              <a:gd name="T6" fmla="*/ 1240 w 1375"/>
              <a:gd name="T7" fmla="*/ 449 h 527"/>
              <a:gd name="T8" fmla="*/ 1240 w 1375"/>
              <a:gd name="T9" fmla="*/ 449 h 527"/>
              <a:gd name="T10" fmla="*/ 1224 w 1375"/>
              <a:gd name="T11" fmla="*/ 436 h 527"/>
              <a:gd name="T12" fmla="*/ 1235 w 1375"/>
              <a:gd name="T13" fmla="*/ 395 h 527"/>
              <a:gd name="T14" fmla="*/ 1276 w 1375"/>
              <a:gd name="T15" fmla="*/ 406 h 527"/>
              <a:gd name="T16" fmla="*/ 1279 w 1375"/>
              <a:gd name="T17" fmla="*/ 427 h 527"/>
              <a:gd name="T18" fmla="*/ 1285 w 1375"/>
              <a:gd name="T19" fmla="*/ 444 h 527"/>
              <a:gd name="T20" fmla="*/ 1289 w 1375"/>
              <a:gd name="T21" fmla="*/ 446 h 527"/>
              <a:gd name="T22" fmla="*/ 1375 w 1375"/>
              <a:gd name="T23" fmla="*/ 396 h 527"/>
              <a:gd name="T24" fmla="*/ 687 w 1375"/>
              <a:gd name="T25" fmla="*/ 0 h 527"/>
              <a:gd name="T26" fmla="*/ 0 w 1375"/>
              <a:gd name="T27" fmla="*/ 396 h 527"/>
              <a:gd name="T28" fmla="*/ 88 w 1375"/>
              <a:gd name="T29" fmla="*/ 447 h 527"/>
              <a:gd name="T30" fmla="*/ 88 w 1375"/>
              <a:gd name="T31" fmla="*/ 451 h 527"/>
              <a:gd name="T32" fmla="*/ 76 w 1375"/>
              <a:gd name="T33" fmla="*/ 465 h 527"/>
              <a:gd name="T34" fmla="*/ 60 w 1375"/>
              <a:gd name="T35" fmla="*/ 478 h 527"/>
              <a:gd name="T36" fmla="*/ 71 w 1375"/>
              <a:gd name="T37" fmla="*/ 519 h 527"/>
              <a:gd name="T38" fmla="*/ 112 w 1375"/>
              <a:gd name="T39" fmla="*/ 509 h 527"/>
              <a:gd name="T40" fmla="*/ 115 w 1375"/>
              <a:gd name="T41" fmla="*/ 488 h 527"/>
              <a:gd name="T42" fmla="*/ 115 w 1375"/>
              <a:gd name="T43" fmla="*/ 488 h 527"/>
              <a:gd name="T44" fmla="*/ 122 w 1375"/>
              <a:gd name="T45" fmla="*/ 471 h 527"/>
              <a:gd name="T46" fmla="*/ 125 w 1375"/>
              <a:gd name="T47" fmla="*/ 469 h 527"/>
              <a:gd name="T48" fmla="*/ 211 w 1375"/>
              <a:gd name="T49" fmla="*/ 518 h 527"/>
              <a:gd name="T50" fmla="*/ 687 w 1375"/>
              <a:gd name="T51" fmla="*/ 243 h 527"/>
              <a:gd name="T52" fmla="*/ 1164 w 1375"/>
              <a:gd name="T53" fmla="*/ 518 h 5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75"/>
              <a:gd name="T82" fmla="*/ 0 h 527"/>
              <a:gd name="T83" fmla="*/ 1375 w 1375"/>
              <a:gd name="T84" fmla="*/ 527 h 5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75" h="527">
                <a:moveTo>
                  <a:pt x="1164" y="518"/>
                </a:moveTo>
                <a:cubicBezTo>
                  <a:pt x="1252" y="467"/>
                  <a:pt x="1252" y="467"/>
                  <a:pt x="1252" y="467"/>
                </a:cubicBezTo>
                <a:cubicBezTo>
                  <a:pt x="1252" y="466"/>
                  <a:pt x="1252" y="465"/>
                  <a:pt x="1252" y="463"/>
                </a:cubicBezTo>
                <a:cubicBezTo>
                  <a:pt x="1251" y="456"/>
                  <a:pt x="1246" y="450"/>
                  <a:pt x="1240" y="449"/>
                </a:cubicBezTo>
                <a:cubicBezTo>
                  <a:pt x="1240" y="449"/>
                  <a:pt x="1240" y="449"/>
                  <a:pt x="1240" y="449"/>
                </a:cubicBezTo>
                <a:cubicBezTo>
                  <a:pt x="1233" y="447"/>
                  <a:pt x="1227" y="443"/>
                  <a:pt x="1224" y="436"/>
                </a:cubicBezTo>
                <a:cubicBezTo>
                  <a:pt x="1216" y="422"/>
                  <a:pt x="1221" y="404"/>
                  <a:pt x="1235" y="395"/>
                </a:cubicBezTo>
                <a:cubicBezTo>
                  <a:pt x="1250" y="387"/>
                  <a:pt x="1268" y="392"/>
                  <a:pt x="1276" y="406"/>
                </a:cubicBezTo>
                <a:cubicBezTo>
                  <a:pt x="1280" y="412"/>
                  <a:pt x="1281" y="420"/>
                  <a:pt x="1279" y="427"/>
                </a:cubicBezTo>
                <a:cubicBezTo>
                  <a:pt x="1277" y="432"/>
                  <a:pt x="1280" y="440"/>
                  <a:pt x="1285" y="444"/>
                </a:cubicBezTo>
                <a:cubicBezTo>
                  <a:pt x="1287" y="445"/>
                  <a:pt x="1288" y="445"/>
                  <a:pt x="1289" y="446"/>
                </a:cubicBezTo>
                <a:cubicBezTo>
                  <a:pt x="1375" y="396"/>
                  <a:pt x="1375" y="396"/>
                  <a:pt x="1375" y="396"/>
                </a:cubicBezTo>
                <a:cubicBezTo>
                  <a:pt x="1238" y="159"/>
                  <a:pt x="981" y="0"/>
                  <a:pt x="687" y="0"/>
                </a:cubicBezTo>
                <a:cubicBezTo>
                  <a:pt x="394" y="0"/>
                  <a:pt x="137" y="159"/>
                  <a:pt x="0" y="396"/>
                </a:cubicBezTo>
                <a:cubicBezTo>
                  <a:pt x="88" y="447"/>
                  <a:pt x="88" y="447"/>
                  <a:pt x="88" y="447"/>
                </a:cubicBezTo>
                <a:cubicBezTo>
                  <a:pt x="88" y="448"/>
                  <a:pt x="88" y="450"/>
                  <a:pt x="88" y="451"/>
                </a:cubicBezTo>
                <a:cubicBezTo>
                  <a:pt x="87" y="458"/>
                  <a:pt x="82" y="464"/>
                  <a:pt x="76" y="465"/>
                </a:cubicBezTo>
                <a:cubicBezTo>
                  <a:pt x="69" y="467"/>
                  <a:pt x="63" y="472"/>
                  <a:pt x="60" y="478"/>
                </a:cubicBezTo>
                <a:cubicBezTo>
                  <a:pt x="52" y="492"/>
                  <a:pt x="57" y="511"/>
                  <a:pt x="71" y="519"/>
                </a:cubicBezTo>
                <a:cubicBezTo>
                  <a:pt x="86" y="527"/>
                  <a:pt x="104" y="523"/>
                  <a:pt x="112" y="509"/>
                </a:cubicBezTo>
                <a:cubicBezTo>
                  <a:pt x="116" y="502"/>
                  <a:pt x="117" y="495"/>
                  <a:pt x="115" y="488"/>
                </a:cubicBezTo>
                <a:cubicBezTo>
                  <a:pt x="115" y="488"/>
                  <a:pt x="115" y="488"/>
                  <a:pt x="115" y="488"/>
                </a:cubicBezTo>
                <a:cubicBezTo>
                  <a:pt x="113" y="482"/>
                  <a:pt x="116" y="475"/>
                  <a:pt x="122" y="471"/>
                </a:cubicBezTo>
                <a:cubicBezTo>
                  <a:pt x="123" y="470"/>
                  <a:pt x="124" y="469"/>
                  <a:pt x="125" y="469"/>
                </a:cubicBezTo>
                <a:cubicBezTo>
                  <a:pt x="211" y="518"/>
                  <a:pt x="211" y="518"/>
                  <a:pt x="211" y="518"/>
                </a:cubicBezTo>
                <a:cubicBezTo>
                  <a:pt x="306" y="354"/>
                  <a:pt x="484" y="243"/>
                  <a:pt x="687" y="243"/>
                </a:cubicBezTo>
                <a:cubicBezTo>
                  <a:pt x="891" y="243"/>
                  <a:pt x="1069" y="354"/>
                  <a:pt x="1164" y="518"/>
                </a:cubicBezTo>
                <a:close/>
              </a:path>
            </a:pathLst>
          </a:custGeom>
          <a:gradFill rotWithShape="1">
            <a:gsLst>
              <a:gs pos="0">
                <a:srgbClr val="5D0202"/>
              </a:gs>
              <a:gs pos="50000">
                <a:srgbClr val="A90404"/>
              </a:gs>
              <a:gs pos="100000">
                <a:srgbClr val="5D0202"/>
              </a:gs>
            </a:gsLst>
            <a:lin ang="5400000" scaled="1"/>
          </a:gradFill>
          <a:ln w="19050">
            <a:solidFill>
              <a:srgbClr val="FFFFFF"/>
            </a:solidFill>
            <a:round/>
            <a:headEnd/>
            <a:tailEnd/>
          </a:ln>
        </p:spPr>
        <p:txBody>
          <a:bodyPr/>
          <a:lstStyle/>
          <a:p>
            <a:endParaRPr lang="tr-TR" dirty="0">
              <a:solidFill>
                <a:srgbClr val="000000"/>
              </a:solidFill>
            </a:endParaRPr>
          </a:p>
        </p:txBody>
      </p:sp>
      <p:sp>
        <p:nvSpPr>
          <p:cNvPr id="233481" name="Freeform 9"/>
          <p:cNvSpPr>
            <a:spLocks/>
          </p:cNvSpPr>
          <p:nvPr/>
        </p:nvSpPr>
        <p:spPr bwMode="gray">
          <a:xfrm rot="7200000">
            <a:off x="4496594" y="2107406"/>
            <a:ext cx="1282700" cy="1944688"/>
          </a:xfrm>
          <a:custGeom>
            <a:avLst/>
            <a:gdLst>
              <a:gd name="T0" fmla="*/ 550 w 550"/>
              <a:gd name="T1" fmla="*/ 132 h 836"/>
              <a:gd name="T2" fmla="*/ 547 w 550"/>
              <a:gd name="T3" fmla="*/ 130 h 836"/>
              <a:gd name="T4" fmla="*/ 529 w 550"/>
              <a:gd name="T5" fmla="*/ 133 h 836"/>
              <a:gd name="T6" fmla="*/ 529 w 550"/>
              <a:gd name="T7" fmla="*/ 133 h 836"/>
              <a:gd name="T8" fmla="*/ 509 w 550"/>
              <a:gd name="T9" fmla="*/ 141 h 836"/>
              <a:gd name="T10" fmla="*/ 480 w 550"/>
              <a:gd name="T11" fmla="*/ 111 h 836"/>
              <a:gd name="T12" fmla="*/ 509 w 550"/>
              <a:gd name="T13" fmla="*/ 80 h 836"/>
              <a:gd name="T14" fmla="*/ 529 w 550"/>
              <a:gd name="T15" fmla="*/ 88 h 836"/>
              <a:gd name="T16" fmla="*/ 547 w 550"/>
              <a:gd name="T17" fmla="*/ 91 h 836"/>
              <a:gd name="T18" fmla="*/ 550 w 550"/>
              <a:gd name="T19" fmla="*/ 89 h 836"/>
              <a:gd name="T20" fmla="*/ 550 w 550"/>
              <a:gd name="T21" fmla="*/ 82 h 836"/>
              <a:gd name="T22" fmla="*/ 550 w 550"/>
              <a:gd name="T23" fmla="*/ 0 h 836"/>
              <a:gd name="T24" fmla="*/ 0 w 550"/>
              <a:gd name="T25" fmla="*/ 550 h 836"/>
              <a:gd name="T26" fmla="*/ 74 w 550"/>
              <a:gd name="T27" fmla="*/ 825 h 836"/>
              <a:gd name="T28" fmla="*/ 153 w 550"/>
              <a:gd name="T29" fmla="*/ 780 h 836"/>
              <a:gd name="T30" fmla="*/ 158 w 550"/>
              <a:gd name="T31" fmla="*/ 796 h 836"/>
              <a:gd name="T32" fmla="*/ 161 w 550"/>
              <a:gd name="T33" fmla="*/ 817 h 836"/>
              <a:gd name="T34" fmla="*/ 202 w 550"/>
              <a:gd name="T35" fmla="*/ 827 h 836"/>
              <a:gd name="T36" fmla="*/ 214 w 550"/>
              <a:gd name="T37" fmla="*/ 786 h 836"/>
              <a:gd name="T38" fmla="*/ 198 w 550"/>
              <a:gd name="T39" fmla="*/ 773 h 836"/>
              <a:gd name="T40" fmla="*/ 198 w 550"/>
              <a:gd name="T41" fmla="*/ 773 h 836"/>
              <a:gd name="T42" fmla="*/ 186 w 550"/>
              <a:gd name="T43" fmla="*/ 761 h 836"/>
              <a:gd name="T44" fmla="*/ 266 w 550"/>
              <a:gd name="T45" fmla="*/ 714 h 836"/>
              <a:gd name="T46" fmla="*/ 222 w 550"/>
              <a:gd name="T47" fmla="*/ 550 h 836"/>
              <a:gd name="T48" fmla="*/ 550 w 550"/>
              <a:gd name="T49" fmla="*/ 222 h 836"/>
              <a:gd name="T50" fmla="*/ 550 w 550"/>
              <a:gd name="T51" fmla="*/ 143 h 836"/>
              <a:gd name="T52" fmla="*/ 550 w 550"/>
              <a:gd name="T53" fmla="*/ 132 h 8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0"/>
              <a:gd name="T82" fmla="*/ 0 h 836"/>
              <a:gd name="T83" fmla="*/ 550 w 550"/>
              <a:gd name="T84" fmla="*/ 836 h 8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0" h="836">
                <a:moveTo>
                  <a:pt x="550" y="132"/>
                </a:moveTo>
                <a:cubicBezTo>
                  <a:pt x="549" y="131"/>
                  <a:pt x="548" y="131"/>
                  <a:pt x="547" y="130"/>
                </a:cubicBezTo>
                <a:cubicBezTo>
                  <a:pt x="540" y="127"/>
                  <a:pt x="533" y="129"/>
                  <a:pt x="529" y="133"/>
                </a:cubicBezTo>
                <a:cubicBezTo>
                  <a:pt x="529" y="133"/>
                  <a:pt x="529" y="133"/>
                  <a:pt x="529" y="133"/>
                </a:cubicBezTo>
                <a:cubicBezTo>
                  <a:pt x="523" y="138"/>
                  <a:pt x="517" y="141"/>
                  <a:pt x="509" y="141"/>
                </a:cubicBezTo>
                <a:cubicBezTo>
                  <a:pt x="493" y="141"/>
                  <a:pt x="480" y="127"/>
                  <a:pt x="480" y="111"/>
                </a:cubicBezTo>
                <a:cubicBezTo>
                  <a:pt x="480" y="94"/>
                  <a:pt x="493" y="80"/>
                  <a:pt x="509" y="80"/>
                </a:cubicBezTo>
                <a:cubicBezTo>
                  <a:pt x="517" y="80"/>
                  <a:pt x="524" y="83"/>
                  <a:pt x="529" y="88"/>
                </a:cubicBezTo>
                <a:cubicBezTo>
                  <a:pt x="533" y="93"/>
                  <a:pt x="540" y="94"/>
                  <a:pt x="547" y="91"/>
                </a:cubicBezTo>
                <a:cubicBezTo>
                  <a:pt x="548" y="91"/>
                  <a:pt x="549" y="90"/>
                  <a:pt x="550" y="89"/>
                </a:cubicBezTo>
                <a:cubicBezTo>
                  <a:pt x="550" y="82"/>
                  <a:pt x="550" y="82"/>
                  <a:pt x="550" y="82"/>
                </a:cubicBezTo>
                <a:cubicBezTo>
                  <a:pt x="550" y="0"/>
                  <a:pt x="550" y="0"/>
                  <a:pt x="550" y="0"/>
                </a:cubicBezTo>
                <a:cubicBezTo>
                  <a:pt x="246" y="0"/>
                  <a:pt x="0" y="246"/>
                  <a:pt x="0" y="550"/>
                </a:cubicBezTo>
                <a:cubicBezTo>
                  <a:pt x="0" y="651"/>
                  <a:pt x="27" y="745"/>
                  <a:pt x="74" y="825"/>
                </a:cubicBezTo>
                <a:cubicBezTo>
                  <a:pt x="153" y="780"/>
                  <a:pt x="153" y="780"/>
                  <a:pt x="153" y="780"/>
                </a:cubicBezTo>
                <a:cubicBezTo>
                  <a:pt x="158" y="784"/>
                  <a:pt x="160" y="791"/>
                  <a:pt x="158" y="796"/>
                </a:cubicBezTo>
                <a:cubicBezTo>
                  <a:pt x="157" y="803"/>
                  <a:pt x="158" y="810"/>
                  <a:pt x="161" y="817"/>
                </a:cubicBezTo>
                <a:cubicBezTo>
                  <a:pt x="170" y="831"/>
                  <a:pt x="188" y="836"/>
                  <a:pt x="202" y="827"/>
                </a:cubicBezTo>
                <a:cubicBezTo>
                  <a:pt x="217" y="819"/>
                  <a:pt x="222" y="801"/>
                  <a:pt x="214" y="786"/>
                </a:cubicBezTo>
                <a:cubicBezTo>
                  <a:pt x="210" y="780"/>
                  <a:pt x="204" y="776"/>
                  <a:pt x="198" y="773"/>
                </a:cubicBezTo>
                <a:cubicBezTo>
                  <a:pt x="198" y="773"/>
                  <a:pt x="198" y="773"/>
                  <a:pt x="198" y="773"/>
                </a:cubicBezTo>
                <a:cubicBezTo>
                  <a:pt x="192" y="772"/>
                  <a:pt x="187" y="767"/>
                  <a:pt x="186" y="761"/>
                </a:cubicBezTo>
                <a:cubicBezTo>
                  <a:pt x="266" y="714"/>
                  <a:pt x="266" y="714"/>
                  <a:pt x="266" y="714"/>
                </a:cubicBezTo>
                <a:cubicBezTo>
                  <a:pt x="238" y="666"/>
                  <a:pt x="222" y="610"/>
                  <a:pt x="222" y="550"/>
                </a:cubicBezTo>
                <a:cubicBezTo>
                  <a:pt x="222" y="369"/>
                  <a:pt x="369" y="222"/>
                  <a:pt x="550" y="222"/>
                </a:cubicBezTo>
                <a:cubicBezTo>
                  <a:pt x="550" y="143"/>
                  <a:pt x="550" y="143"/>
                  <a:pt x="550" y="143"/>
                </a:cubicBezTo>
                <a:lnTo>
                  <a:pt x="550" y="132"/>
                </a:lnTo>
                <a:close/>
              </a:path>
            </a:pathLst>
          </a:custGeom>
          <a:gradFill rotWithShape="1">
            <a:gsLst>
              <a:gs pos="0">
                <a:srgbClr val="E2E2E2"/>
              </a:gs>
              <a:gs pos="100000">
                <a:srgbClr val="C3C3C3"/>
              </a:gs>
            </a:gsLst>
            <a:lin ang="5400000" scaled="1"/>
          </a:gradFill>
          <a:ln w="19050">
            <a:solidFill>
              <a:srgbClr val="FFFFFF"/>
            </a:solidFill>
            <a:round/>
            <a:headEnd/>
            <a:tailEnd/>
          </a:ln>
        </p:spPr>
        <p:txBody>
          <a:bodyPr/>
          <a:lstStyle/>
          <a:p>
            <a:endParaRPr lang="tr-TR" dirty="0">
              <a:solidFill>
                <a:srgbClr val="000000"/>
              </a:solidFill>
            </a:endParaRPr>
          </a:p>
        </p:txBody>
      </p:sp>
      <p:sp>
        <p:nvSpPr>
          <p:cNvPr id="233482" name="Freeform 10"/>
          <p:cNvSpPr>
            <a:spLocks/>
          </p:cNvSpPr>
          <p:nvPr/>
        </p:nvSpPr>
        <p:spPr bwMode="gray">
          <a:xfrm rot="7200000">
            <a:off x="3824288" y="3163887"/>
            <a:ext cx="1447800" cy="1920875"/>
          </a:xfrm>
          <a:custGeom>
            <a:avLst/>
            <a:gdLst>
              <a:gd name="T0" fmla="*/ 70 w 621"/>
              <a:gd name="T1" fmla="*/ 0 h 826"/>
              <a:gd name="T2" fmla="*/ 70 w 621"/>
              <a:gd name="T3" fmla="*/ 82 h 826"/>
              <a:gd name="T4" fmla="*/ 70 w 621"/>
              <a:gd name="T5" fmla="*/ 89 h 826"/>
              <a:gd name="T6" fmla="*/ 67 w 621"/>
              <a:gd name="T7" fmla="*/ 91 h 826"/>
              <a:gd name="T8" fmla="*/ 49 w 621"/>
              <a:gd name="T9" fmla="*/ 88 h 826"/>
              <a:gd name="T10" fmla="*/ 29 w 621"/>
              <a:gd name="T11" fmla="*/ 80 h 826"/>
              <a:gd name="T12" fmla="*/ 0 w 621"/>
              <a:gd name="T13" fmla="*/ 111 h 826"/>
              <a:gd name="T14" fmla="*/ 29 w 621"/>
              <a:gd name="T15" fmla="*/ 141 h 826"/>
              <a:gd name="T16" fmla="*/ 49 w 621"/>
              <a:gd name="T17" fmla="*/ 133 h 826"/>
              <a:gd name="T18" fmla="*/ 49 w 621"/>
              <a:gd name="T19" fmla="*/ 133 h 826"/>
              <a:gd name="T20" fmla="*/ 67 w 621"/>
              <a:gd name="T21" fmla="*/ 130 h 826"/>
              <a:gd name="T22" fmla="*/ 70 w 621"/>
              <a:gd name="T23" fmla="*/ 132 h 826"/>
              <a:gd name="T24" fmla="*/ 70 w 621"/>
              <a:gd name="T25" fmla="*/ 143 h 826"/>
              <a:gd name="T26" fmla="*/ 70 w 621"/>
              <a:gd name="T27" fmla="*/ 222 h 826"/>
              <a:gd name="T28" fmla="*/ 70 w 621"/>
              <a:gd name="T29" fmla="*/ 222 h 826"/>
              <a:gd name="T30" fmla="*/ 398 w 621"/>
              <a:gd name="T31" fmla="*/ 550 h 826"/>
              <a:gd name="T32" fmla="*/ 354 w 621"/>
              <a:gd name="T33" fmla="*/ 714 h 826"/>
              <a:gd name="T34" fmla="*/ 433 w 621"/>
              <a:gd name="T35" fmla="*/ 759 h 826"/>
              <a:gd name="T36" fmla="*/ 436 w 621"/>
              <a:gd name="T37" fmla="*/ 758 h 826"/>
              <a:gd name="T38" fmla="*/ 443 w 621"/>
              <a:gd name="T39" fmla="*/ 740 h 826"/>
              <a:gd name="T40" fmla="*/ 443 w 621"/>
              <a:gd name="T41" fmla="*/ 740 h 826"/>
              <a:gd name="T42" fmla="*/ 446 w 621"/>
              <a:gd name="T43" fmla="*/ 720 h 826"/>
              <a:gd name="T44" fmla="*/ 487 w 621"/>
              <a:gd name="T45" fmla="*/ 709 h 826"/>
              <a:gd name="T46" fmla="*/ 498 w 621"/>
              <a:gd name="T47" fmla="*/ 750 h 826"/>
              <a:gd name="T48" fmla="*/ 482 w 621"/>
              <a:gd name="T49" fmla="*/ 763 h 826"/>
              <a:gd name="T50" fmla="*/ 470 w 621"/>
              <a:gd name="T51" fmla="*/ 777 h 826"/>
              <a:gd name="T52" fmla="*/ 470 w 621"/>
              <a:gd name="T53" fmla="*/ 781 h 826"/>
              <a:gd name="T54" fmla="*/ 547 w 621"/>
              <a:gd name="T55" fmla="*/ 826 h 826"/>
              <a:gd name="T56" fmla="*/ 621 w 621"/>
              <a:gd name="T57" fmla="*/ 550 h 826"/>
              <a:gd name="T58" fmla="*/ 70 w 621"/>
              <a:gd name="T59" fmla="*/ 0 h 8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1"/>
              <a:gd name="T91" fmla="*/ 0 h 826"/>
              <a:gd name="T92" fmla="*/ 621 w 621"/>
              <a:gd name="T93" fmla="*/ 826 h 8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1" h="826">
                <a:moveTo>
                  <a:pt x="70" y="0"/>
                </a:moveTo>
                <a:cubicBezTo>
                  <a:pt x="70" y="82"/>
                  <a:pt x="70" y="82"/>
                  <a:pt x="70" y="82"/>
                </a:cubicBezTo>
                <a:cubicBezTo>
                  <a:pt x="70" y="89"/>
                  <a:pt x="70" y="89"/>
                  <a:pt x="70" y="89"/>
                </a:cubicBezTo>
                <a:cubicBezTo>
                  <a:pt x="69" y="90"/>
                  <a:pt x="68" y="91"/>
                  <a:pt x="67" y="91"/>
                </a:cubicBezTo>
                <a:cubicBezTo>
                  <a:pt x="60" y="94"/>
                  <a:pt x="53" y="93"/>
                  <a:pt x="49" y="88"/>
                </a:cubicBezTo>
                <a:cubicBezTo>
                  <a:pt x="44" y="83"/>
                  <a:pt x="37" y="80"/>
                  <a:pt x="29" y="80"/>
                </a:cubicBezTo>
                <a:cubicBezTo>
                  <a:pt x="13" y="80"/>
                  <a:pt x="0" y="94"/>
                  <a:pt x="0" y="111"/>
                </a:cubicBezTo>
                <a:cubicBezTo>
                  <a:pt x="0" y="127"/>
                  <a:pt x="13" y="141"/>
                  <a:pt x="29" y="141"/>
                </a:cubicBezTo>
                <a:cubicBezTo>
                  <a:pt x="37" y="141"/>
                  <a:pt x="43" y="138"/>
                  <a:pt x="49" y="133"/>
                </a:cubicBezTo>
                <a:cubicBezTo>
                  <a:pt x="49" y="133"/>
                  <a:pt x="49" y="133"/>
                  <a:pt x="49" y="133"/>
                </a:cubicBezTo>
                <a:cubicBezTo>
                  <a:pt x="53" y="129"/>
                  <a:pt x="60" y="127"/>
                  <a:pt x="67" y="130"/>
                </a:cubicBezTo>
                <a:cubicBezTo>
                  <a:pt x="68" y="131"/>
                  <a:pt x="69" y="131"/>
                  <a:pt x="70" y="132"/>
                </a:cubicBezTo>
                <a:cubicBezTo>
                  <a:pt x="70" y="143"/>
                  <a:pt x="70" y="143"/>
                  <a:pt x="70" y="143"/>
                </a:cubicBezTo>
                <a:cubicBezTo>
                  <a:pt x="70" y="222"/>
                  <a:pt x="70" y="222"/>
                  <a:pt x="70" y="222"/>
                </a:cubicBezTo>
                <a:cubicBezTo>
                  <a:pt x="70" y="222"/>
                  <a:pt x="70" y="222"/>
                  <a:pt x="70" y="222"/>
                </a:cubicBezTo>
                <a:cubicBezTo>
                  <a:pt x="252" y="222"/>
                  <a:pt x="398" y="369"/>
                  <a:pt x="398" y="550"/>
                </a:cubicBezTo>
                <a:cubicBezTo>
                  <a:pt x="398" y="610"/>
                  <a:pt x="382" y="666"/>
                  <a:pt x="354" y="714"/>
                </a:cubicBezTo>
                <a:cubicBezTo>
                  <a:pt x="433" y="759"/>
                  <a:pt x="433" y="759"/>
                  <a:pt x="433" y="759"/>
                </a:cubicBezTo>
                <a:cubicBezTo>
                  <a:pt x="434" y="759"/>
                  <a:pt x="435" y="758"/>
                  <a:pt x="436" y="758"/>
                </a:cubicBezTo>
                <a:cubicBezTo>
                  <a:pt x="442" y="753"/>
                  <a:pt x="445" y="746"/>
                  <a:pt x="443" y="740"/>
                </a:cubicBezTo>
                <a:cubicBezTo>
                  <a:pt x="443" y="740"/>
                  <a:pt x="443" y="740"/>
                  <a:pt x="443" y="740"/>
                </a:cubicBezTo>
                <a:cubicBezTo>
                  <a:pt x="441" y="733"/>
                  <a:pt x="442" y="726"/>
                  <a:pt x="446" y="720"/>
                </a:cubicBezTo>
                <a:cubicBezTo>
                  <a:pt x="454" y="705"/>
                  <a:pt x="472" y="701"/>
                  <a:pt x="487" y="709"/>
                </a:cubicBezTo>
                <a:cubicBezTo>
                  <a:pt x="501" y="717"/>
                  <a:pt x="506" y="736"/>
                  <a:pt x="498" y="750"/>
                </a:cubicBezTo>
                <a:cubicBezTo>
                  <a:pt x="494" y="756"/>
                  <a:pt x="489" y="761"/>
                  <a:pt x="482" y="763"/>
                </a:cubicBezTo>
                <a:cubicBezTo>
                  <a:pt x="476" y="764"/>
                  <a:pt x="471" y="770"/>
                  <a:pt x="470" y="777"/>
                </a:cubicBezTo>
                <a:cubicBezTo>
                  <a:pt x="470" y="778"/>
                  <a:pt x="470" y="780"/>
                  <a:pt x="470" y="781"/>
                </a:cubicBezTo>
                <a:cubicBezTo>
                  <a:pt x="547" y="826"/>
                  <a:pt x="547" y="826"/>
                  <a:pt x="547" y="826"/>
                </a:cubicBezTo>
                <a:cubicBezTo>
                  <a:pt x="594" y="745"/>
                  <a:pt x="621" y="651"/>
                  <a:pt x="621" y="550"/>
                </a:cubicBezTo>
                <a:cubicBezTo>
                  <a:pt x="621" y="246"/>
                  <a:pt x="374" y="0"/>
                  <a:pt x="70" y="0"/>
                </a:cubicBezTo>
                <a:close/>
              </a:path>
            </a:pathLst>
          </a:custGeom>
          <a:gradFill rotWithShape="1">
            <a:gsLst>
              <a:gs pos="0">
                <a:srgbClr val="E2E2E2"/>
              </a:gs>
              <a:gs pos="100000">
                <a:srgbClr val="C3C3C3"/>
              </a:gs>
            </a:gsLst>
            <a:lin ang="5400000" scaled="1"/>
          </a:gradFill>
          <a:ln w="19050">
            <a:solidFill>
              <a:srgbClr val="FFFFFF"/>
            </a:solidFill>
            <a:round/>
            <a:headEnd/>
            <a:tailEnd/>
          </a:ln>
        </p:spPr>
        <p:txBody>
          <a:bodyPr/>
          <a:lstStyle/>
          <a:p>
            <a:endParaRPr lang="tr-TR" dirty="0">
              <a:solidFill>
                <a:srgbClr val="000000"/>
              </a:solidFill>
            </a:endParaRPr>
          </a:p>
        </p:txBody>
      </p:sp>
      <p:sp>
        <p:nvSpPr>
          <p:cNvPr id="233483" name="Freeform 11"/>
          <p:cNvSpPr>
            <a:spLocks/>
          </p:cNvSpPr>
          <p:nvPr/>
        </p:nvSpPr>
        <p:spPr bwMode="gray">
          <a:xfrm rot="7200000">
            <a:off x="2733675" y="2606676"/>
            <a:ext cx="2217737" cy="931862"/>
          </a:xfrm>
          <a:custGeom>
            <a:avLst/>
            <a:gdLst>
              <a:gd name="T0" fmla="*/ 876 w 953"/>
              <a:gd name="T1" fmla="*/ 80 h 400"/>
              <a:gd name="T2" fmla="*/ 876 w 953"/>
              <a:gd name="T3" fmla="*/ 76 h 400"/>
              <a:gd name="T4" fmla="*/ 888 w 953"/>
              <a:gd name="T5" fmla="*/ 62 h 400"/>
              <a:gd name="T6" fmla="*/ 904 w 953"/>
              <a:gd name="T7" fmla="*/ 49 h 400"/>
              <a:gd name="T8" fmla="*/ 893 w 953"/>
              <a:gd name="T9" fmla="*/ 8 h 400"/>
              <a:gd name="T10" fmla="*/ 852 w 953"/>
              <a:gd name="T11" fmla="*/ 19 h 400"/>
              <a:gd name="T12" fmla="*/ 849 w 953"/>
              <a:gd name="T13" fmla="*/ 39 h 400"/>
              <a:gd name="T14" fmla="*/ 849 w 953"/>
              <a:gd name="T15" fmla="*/ 39 h 400"/>
              <a:gd name="T16" fmla="*/ 842 w 953"/>
              <a:gd name="T17" fmla="*/ 57 h 400"/>
              <a:gd name="T18" fmla="*/ 839 w 953"/>
              <a:gd name="T19" fmla="*/ 58 h 400"/>
              <a:gd name="T20" fmla="*/ 760 w 953"/>
              <a:gd name="T21" fmla="*/ 13 h 400"/>
              <a:gd name="T22" fmla="*/ 476 w 953"/>
              <a:gd name="T23" fmla="*/ 177 h 400"/>
              <a:gd name="T24" fmla="*/ 192 w 953"/>
              <a:gd name="T25" fmla="*/ 13 h 400"/>
              <a:gd name="T26" fmla="*/ 112 w 953"/>
              <a:gd name="T27" fmla="*/ 60 h 400"/>
              <a:gd name="T28" fmla="*/ 124 w 953"/>
              <a:gd name="T29" fmla="*/ 72 h 400"/>
              <a:gd name="T30" fmla="*/ 124 w 953"/>
              <a:gd name="T31" fmla="*/ 72 h 400"/>
              <a:gd name="T32" fmla="*/ 140 w 953"/>
              <a:gd name="T33" fmla="*/ 85 h 400"/>
              <a:gd name="T34" fmla="*/ 128 w 953"/>
              <a:gd name="T35" fmla="*/ 126 h 400"/>
              <a:gd name="T36" fmla="*/ 87 w 953"/>
              <a:gd name="T37" fmla="*/ 116 h 400"/>
              <a:gd name="T38" fmla="*/ 84 w 953"/>
              <a:gd name="T39" fmla="*/ 95 h 400"/>
              <a:gd name="T40" fmla="*/ 79 w 953"/>
              <a:gd name="T41" fmla="*/ 79 h 400"/>
              <a:gd name="T42" fmla="*/ 0 w 953"/>
              <a:gd name="T43" fmla="*/ 124 h 400"/>
              <a:gd name="T44" fmla="*/ 476 w 953"/>
              <a:gd name="T45" fmla="*/ 400 h 400"/>
              <a:gd name="T46" fmla="*/ 953 w 953"/>
              <a:gd name="T47" fmla="*/ 125 h 400"/>
              <a:gd name="T48" fmla="*/ 876 w 953"/>
              <a:gd name="T49" fmla="*/ 80 h 4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53"/>
              <a:gd name="T76" fmla="*/ 0 h 400"/>
              <a:gd name="T77" fmla="*/ 953 w 953"/>
              <a:gd name="T78" fmla="*/ 400 h 4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53" h="400">
                <a:moveTo>
                  <a:pt x="876" y="80"/>
                </a:moveTo>
                <a:cubicBezTo>
                  <a:pt x="876" y="79"/>
                  <a:pt x="876" y="77"/>
                  <a:pt x="876" y="76"/>
                </a:cubicBezTo>
                <a:cubicBezTo>
                  <a:pt x="877" y="69"/>
                  <a:pt x="882" y="63"/>
                  <a:pt x="888" y="62"/>
                </a:cubicBezTo>
                <a:cubicBezTo>
                  <a:pt x="895" y="60"/>
                  <a:pt x="900" y="55"/>
                  <a:pt x="904" y="49"/>
                </a:cubicBezTo>
                <a:cubicBezTo>
                  <a:pt x="912" y="35"/>
                  <a:pt x="907" y="16"/>
                  <a:pt x="893" y="8"/>
                </a:cubicBezTo>
                <a:cubicBezTo>
                  <a:pt x="878" y="0"/>
                  <a:pt x="860" y="4"/>
                  <a:pt x="852" y="19"/>
                </a:cubicBezTo>
                <a:cubicBezTo>
                  <a:pt x="848" y="25"/>
                  <a:pt x="847" y="32"/>
                  <a:pt x="849" y="39"/>
                </a:cubicBezTo>
                <a:cubicBezTo>
                  <a:pt x="849" y="39"/>
                  <a:pt x="849" y="39"/>
                  <a:pt x="849" y="39"/>
                </a:cubicBezTo>
                <a:cubicBezTo>
                  <a:pt x="851" y="45"/>
                  <a:pt x="848" y="52"/>
                  <a:pt x="842" y="57"/>
                </a:cubicBezTo>
                <a:cubicBezTo>
                  <a:pt x="841" y="57"/>
                  <a:pt x="840" y="58"/>
                  <a:pt x="839" y="58"/>
                </a:cubicBezTo>
                <a:cubicBezTo>
                  <a:pt x="760" y="13"/>
                  <a:pt x="760" y="13"/>
                  <a:pt x="760" y="13"/>
                </a:cubicBezTo>
                <a:cubicBezTo>
                  <a:pt x="704" y="111"/>
                  <a:pt x="598" y="177"/>
                  <a:pt x="476" y="177"/>
                </a:cubicBezTo>
                <a:cubicBezTo>
                  <a:pt x="355" y="177"/>
                  <a:pt x="249" y="111"/>
                  <a:pt x="192" y="13"/>
                </a:cubicBezTo>
                <a:cubicBezTo>
                  <a:pt x="112" y="60"/>
                  <a:pt x="112" y="60"/>
                  <a:pt x="112" y="60"/>
                </a:cubicBezTo>
                <a:cubicBezTo>
                  <a:pt x="113" y="66"/>
                  <a:pt x="118" y="71"/>
                  <a:pt x="124" y="72"/>
                </a:cubicBezTo>
                <a:cubicBezTo>
                  <a:pt x="124" y="72"/>
                  <a:pt x="124" y="72"/>
                  <a:pt x="124" y="72"/>
                </a:cubicBezTo>
                <a:cubicBezTo>
                  <a:pt x="130" y="75"/>
                  <a:pt x="136" y="79"/>
                  <a:pt x="140" y="85"/>
                </a:cubicBezTo>
                <a:cubicBezTo>
                  <a:pt x="148" y="100"/>
                  <a:pt x="143" y="118"/>
                  <a:pt x="128" y="126"/>
                </a:cubicBezTo>
                <a:cubicBezTo>
                  <a:pt x="114" y="135"/>
                  <a:pt x="96" y="130"/>
                  <a:pt x="87" y="116"/>
                </a:cubicBezTo>
                <a:cubicBezTo>
                  <a:pt x="84" y="109"/>
                  <a:pt x="83" y="102"/>
                  <a:pt x="84" y="95"/>
                </a:cubicBezTo>
                <a:cubicBezTo>
                  <a:pt x="86" y="90"/>
                  <a:pt x="84" y="83"/>
                  <a:pt x="79" y="79"/>
                </a:cubicBezTo>
                <a:cubicBezTo>
                  <a:pt x="0" y="124"/>
                  <a:pt x="0" y="124"/>
                  <a:pt x="0" y="124"/>
                </a:cubicBezTo>
                <a:cubicBezTo>
                  <a:pt x="95" y="289"/>
                  <a:pt x="273" y="400"/>
                  <a:pt x="476" y="400"/>
                </a:cubicBezTo>
                <a:cubicBezTo>
                  <a:pt x="680" y="400"/>
                  <a:pt x="858" y="289"/>
                  <a:pt x="953" y="125"/>
                </a:cubicBezTo>
                <a:lnTo>
                  <a:pt x="876" y="80"/>
                </a:lnTo>
                <a:close/>
              </a:path>
            </a:pathLst>
          </a:custGeom>
          <a:gradFill rotWithShape="1">
            <a:gsLst>
              <a:gs pos="0">
                <a:srgbClr val="E2E2E2"/>
              </a:gs>
              <a:gs pos="100000">
                <a:srgbClr val="C3C3C3"/>
              </a:gs>
            </a:gsLst>
            <a:lin ang="5400000" scaled="1"/>
          </a:gradFill>
          <a:ln w="19050">
            <a:solidFill>
              <a:srgbClr val="FFFFFF"/>
            </a:solidFill>
            <a:round/>
            <a:headEnd/>
            <a:tailEnd/>
          </a:ln>
        </p:spPr>
        <p:txBody>
          <a:bodyPr/>
          <a:lstStyle/>
          <a:p>
            <a:endParaRPr lang="tr-TR" dirty="0">
              <a:solidFill>
                <a:srgbClr val="000000"/>
              </a:solidFill>
            </a:endParaRPr>
          </a:p>
        </p:txBody>
      </p:sp>
      <p:sp>
        <p:nvSpPr>
          <p:cNvPr id="233484" name="Oval 12"/>
          <p:cNvSpPr>
            <a:spLocks noChangeArrowheads="1"/>
          </p:cNvSpPr>
          <p:nvPr/>
        </p:nvSpPr>
        <p:spPr bwMode="gray">
          <a:xfrm>
            <a:off x="3870325" y="2803525"/>
            <a:ext cx="1360488" cy="1355725"/>
          </a:xfrm>
          <a:prstGeom prst="ellipse">
            <a:avLst/>
          </a:prstGeom>
          <a:gradFill rotWithShape="1">
            <a:gsLst>
              <a:gs pos="0">
                <a:srgbClr val="E2E2E2"/>
              </a:gs>
              <a:gs pos="100000">
                <a:srgbClr val="C3C3C3"/>
              </a:gs>
            </a:gsLst>
            <a:lin ang="5400000" scaled="1"/>
          </a:gradFill>
          <a:ln w="19050" algn="ctr">
            <a:solidFill>
              <a:srgbClr val="FFFFFF"/>
            </a:solidFill>
            <a:round/>
            <a:headEnd/>
            <a:tailEnd/>
          </a:ln>
        </p:spPr>
        <p:txBody>
          <a:bodyPr/>
          <a:lstStyle/>
          <a:p>
            <a:pPr algn="ctr"/>
            <a:endParaRPr lang="en-GB" sz="3800" dirty="0">
              <a:solidFill>
                <a:srgbClr val="000000"/>
              </a:solidFill>
            </a:endParaRPr>
          </a:p>
        </p:txBody>
      </p:sp>
      <p:sp>
        <p:nvSpPr>
          <p:cNvPr id="233485" name="Text Box 20"/>
          <p:cNvSpPr txBox="1">
            <a:spLocks noChangeArrowheads="1"/>
          </p:cNvSpPr>
          <p:nvPr/>
        </p:nvSpPr>
        <p:spPr bwMode="auto">
          <a:xfrm>
            <a:off x="3832225" y="3041650"/>
            <a:ext cx="1422400" cy="830997"/>
          </a:xfrm>
          <a:prstGeom prst="rect">
            <a:avLst/>
          </a:prstGeom>
          <a:noFill/>
          <a:ln w="9525">
            <a:noFill/>
            <a:miter lim="800000"/>
            <a:headEnd/>
            <a:tailEnd/>
          </a:ln>
        </p:spPr>
        <p:txBody>
          <a:bodyPr>
            <a:spAutoFit/>
          </a:bodyPr>
          <a:lstStyle/>
          <a:p>
            <a:pPr algn="ctr" eaLnBrk="0" hangingPunct="0"/>
            <a:r>
              <a:rPr lang="tr-TR" sz="24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İSG</a:t>
            </a:r>
          </a:p>
          <a:p>
            <a:pPr algn="ctr" eaLnBrk="0" hangingPunct="0"/>
            <a:r>
              <a:rPr lang="tr-TR" sz="24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Amacı</a:t>
            </a:r>
            <a:endParaRPr lang="en-GB" sz="2000" b="1"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p:txBody>
      </p:sp>
      <p:sp>
        <p:nvSpPr>
          <p:cNvPr id="233486" name="Line 40"/>
          <p:cNvSpPr>
            <a:spLocks noChangeShapeType="1"/>
          </p:cNvSpPr>
          <p:nvPr/>
        </p:nvSpPr>
        <p:spPr bwMode="auto">
          <a:xfrm flipH="1">
            <a:off x="0" y="2627313"/>
            <a:ext cx="2874962" cy="0"/>
          </a:xfrm>
          <a:prstGeom prst="line">
            <a:avLst/>
          </a:prstGeom>
          <a:noFill/>
          <a:ln w="28575">
            <a:solidFill>
              <a:srgbClr val="4D4D4D"/>
            </a:solidFill>
            <a:prstDash val="sysDot"/>
            <a:round/>
            <a:headEnd/>
            <a:tailEnd/>
          </a:ln>
        </p:spPr>
        <p:txBody>
          <a:bodyPr/>
          <a:lstStyle/>
          <a:p>
            <a:endParaRPr lang="tr-TR" dirty="0">
              <a:solidFill>
                <a:srgbClr val="000000"/>
              </a:solidFill>
            </a:endParaRPr>
          </a:p>
        </p:txBody>
      </p:sp>
      <p:sp>
        <p:nvSpPr>
          <p:cNvPr id="233487" name="Line 41"/>
          <p:cNvSpPr>
            <a:spLocks noChangeShapeType="1"/>
          </p:cNvSpPr>
          <p:nvPr/>
        </p:nvSpPr>
        <p:spPr bwMode="auto">
          <a:xfrm flipH="1">
            <a:off x="6131925" y="2532063"/>
            <a:ext cx="2889250" cy="0"/>
          </a:xfrm>
          <a:prstGeom prst="line">
            <a:avLst/>
          </a:prstGeom>
          <a:noFill/>
          <a:ln w="28575">
            <a:solidFill>
              <a:srgbClr val="4D4D4D"/>
            </a:solidFill>
            <a:prstDash val="sysDot"/>
            <a:round/>
            <a:headEnd/>
            <a:tailEnd/>
          </a:ln>
        </p:spPr>
        <p:txBody>
          <a:bodyPr/>
          <a:lstStyle/>
          <a:p>
            <a:endParaRPr lang="tr-TR" dirty="0">
              <a:solidFill>
                <a:srgbClr val="000000"/>
              </a:solidFill>
            </a:endParaRPr>
          </a:p>
        </p:txBody>
      </p:sp>
      <p:sp>
        <p:nvSpPr>
          <p:cNvPr id="233491" name="Text Box 6"/>
          <p:cNvSpPr txBox="1">
            <a:spLocks noChangeArrowheads="1"/>
          </p:cNvSpPr>
          <p:nvPr/>
        </p:nvSpPr>
        <p:spPr bwMode="auto">
          <a:xfrm>
            <a:off x="1264421" y="5759146"/>
            <a:ext cx="3240360" cy="276999"/>
          </a:xfrm>
          <a:prstGeom prst="rect">
            <a:avLst/>
          </a:prstGeom>
          <a:noFill/>
          <a:ln w="9525">
            <a:noFill/>
            <a:miter lim="800000"/>
            <a:headEnd/>
            <a:tailEnd/>
          </a:ln>
        </p:spPr>
        <p:txBody>
          <a:bodyPr wrap="square" lIns="0" tIns="0" rIns="0" bIns="0" anchor="ctr">
            <a:spAutoFit/>
          </a:bodyPr>
          <a:lstStyle/>
          <a:p>
            <a:pPr algn="r" defTabSz="801688">
              <a:spcBef>
                <a:spcPct val="20000"/>
              </a:spcBef>
            </a:pPr>
            <a:r>
              <a:rPr lang="tr-TR" b="1" dirty="0" smtClean="0">
                <a:solidFill>
                  <a:srgbClr val="002060"/>
                </a:solidFill>
                <a:latin typeface="Arial" panose="020B0604020202020204" pitchFamily="34" charset="0"/>
                <a:cs typeface="Arial" panose="020B0604020202020204" pitchFamily="34" charset="0"/>
              </a:rPr>
              <a:t>Hizmet-Kalitenin Artırılması</a:t>
            </a:r>
            <a:endParaRPr lang="en-GB" b="1" dirty="0">
              <a:solidFill>
                <a:srgbClr val="002060"/>
              </a:solidFill>
              <a:latin typeface="Arial" panose="020B0604020202020204" pitchFamily="34" charset="0"/>
              <a:cs typeface="Arial" panose="020B0604020202020204" pitchFamily="34" charset="0"/>
            </a:endParaRPr>
          </a:p>
        </p:txBody>
      </p:sp>
      <p:sp>
        <p:nvSpPr>
          <p:cNvPr id="27" name="Rectangle 31"/>
          <p:cNvSpPr>
            <a:spLocks noGrp="1" noChangeArrowheads="1"/>
          </p:cNvSpPr>
          <p:nvPr>
            <p:ph type="title"/>
          </p:nvPr>
        </p:nvSpPr>
        <p:spPr>
          <a:xfrm>
            <a:off x="137864" y="6199328"/>
            <a:ext cx="8634945" cy="647700"/>
          </a:xfrm>
        </p:spPr>
        <p:txBody>
          <a:bodyPr anchor="ctr" anchorCtr="0">
            <a:normAutofit/>
          </a:bodyPr>
          <a:lstStyle/>
          <a:p>
            <a:pPr marL="0" indent="0" algn="ctr">
              <a:buNone/>
            </a:pPr>
            <a:r>
              <a:rPr lang="tr-TR" sz="2800" b="1" kern="1200" noProof="1" smtClean="0">
                <a:solidFill>
                  <a:srgbClr val="FF0000"/>
                </a:solidFill>
                <a:effectLst>
                  <a:innerShdw blurRad="63500" dist="50800" dir="8100000">
                    <a:prstClr val="black">
                      <a:alpha val="50000"/>
                    </a:prstClr>
                  </a:innerShdw>
                </a:effectLst>
                <a:latin typeface="Arial" panose="020B0604020202020204" pitchFamily="34" charset="0"/>
                <a:ea typeface="+mn-ea"/>
                <a:cs typeface="Arial" panose="020B0604020202020204" pitchFamily="34" charset="0"/>
              </a:rPr>
              <a:t>İŞ SAĞLIĞI VE GÜVENLİĞİNİN AMACI</a:t>
            </a:r>
            <a:endParaRPr lang="en-GB" sz="2800" b="1" kern="1200" noProof="1" smtClean="0">
              <a:solidFill>
                <a:srgbClr val="FF0000"/>
              </a:solidFill>
              <a:effectLst>
                <a:innerShdw blurRad="63500" dist="50800" dir="8100000">
                  <a:prstClr val="black">
                    <a:alpha val="50000"/>
                  </a:prstClr>
                </a:innerShdw>
              </a:effectLst>
              <a:latin typeface="Arial" panose="020B0604020202020204" pitchFamily="34" charset="0"/>
              <a:ea typeface="+mn-ea"/>
              <a:cs typeface="Arial" panose="020B0604020202020204" pitchFamily="34" charset="0"/>
            </a:endParaRPr>
          </a:p>
        </p:txBody>
      </p:sp>
      <p:sp>
        <p:nvSpPr>
          <p:cNvPr id="28" name="Line 41"/>
          <p:cNvSpPr>
            <a:spLocks noChangeShapeType="1"/>
          </p:cNvSpPr>
          <p:nvPr/>
        </p:nvSpPr>
        <p:spPr bwMode="auto">
          <a:xfrm flipH="1">
            <a:off x="4622800" y="5386388"/>
            <a:ext cx="0" cy="1022516"/>
          </a:xfrm>
          <a:prstGeom prst="line">
            <a:avLst/>
          </a:prstGeom>
          <a:noFill/>
          <a:ln w="28575">
            <a:solidFill>
              <a:srgbClr val="4D4D4D"/>
            </a:solidFill>
            <a:prstDash val="sysDot"/>
            <a:round/>
            <a:headEnd/>
            <a:tailEnd/>
          </a:ln>
        </p:spPr>
        <p:txBody>
          <a:bodyPr/>
          <a:lstStyle/>
          <a:p>
            <a:endParaRPr lang="tr-TR" dirty="0">
              <a:solidFill>
                <a:srgbClr val="000000"/>
              </a:solidFill>
            </a:endParaRPr>
          </a:p>
        </p:txBody>
      </p:sp>
      <p:sp>
        <p:nvSpPr>
          <p:cNvPr id="23" name="Dikdörtgen 22"/>
          <p:cNvSpPr/>
          <p:nvPr/>
        </p:nvSpPr>
        <p:spPr>
          <a:xfrm>
            <a:off x="207509" y="2033752"/>
            <a:ext cx="2524075" cy="5304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6318379" y="1907046"/>
            <a:ext cx="2524075" cy="5304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942319" y="5632440"/>
            <a:ext cx="3608250" cy="5304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4274" name="Picture 2" descr="http://www.normatif.com/wp-content/resimler/2012/10/doktor.jpg"/>
          <p:cNvPicPr>
            <a:picLocks noChangeAspect="1" noChangeArrowheads="1"/>
          </p:cNvPicPr>
          <p:nvPr/>
        </p:nvPicPr>
        <p:blipFill>
          <a:blip r:embed="rId3" cstate="print"/>
          <a:srcRect/>
          <a:stretch>
            <a:fillRect/>
          </a:stretch>
        </p:blipFill>
        <p:spPr bwMode="auto">
          <a:xfrm>
            <a:off x="52869" y="2928934"/>
            <a:ext cx="2502908" cy="1785950"/>
          </a:xfrm>
          <a:prstGeom prst="rect">
            <a:avLst/>
          </a:prstGeom>
          <a:noFill/>
        </p:spPr>
      </p:pic>
      <p:pic>
        <p:nvPicPr>
          <p:cNvPr id="54276" name="Picture 4" descr="Başkent Üniversitesi Ankara Hastanesi"/>
          <p:cNvPicPr>
            <a:picLocks noChangeAspect="1" noChangeArrowheads="1"/>
          </p:cNvPicPr>
          <p:nvPr/>
        </p:nvPicPr>
        <p:blipFill>
          <a:blip r:embed="rId4" cstate="print"/>
          <a:srcRect/>
          <a:stretch>
            <a:fillRect/>
          </a:stretch>
        </p:blipFill>
        <p:spPr bwMode="auto">
          <a:xfrm>
            <a:off x="6588224" y="2643182"/>
            <a:ext cx="2198618" cy="1809516"/>
          </a:xfrm>
          <a:prstGeom prst="rect">
            <a:avLst/>
          </a:prstGeom>
          <a:noFill/>
        </p:spPr>
      </p:pic>
      <p:pic>
        <p:nvPicPr>
          <p:cNvPr id="54278" name="Picture 6" descr="http://www.ssk.biz.tr/wp-content/uploads/2013/03/kalp-saglik.jpg"/>
          <p:cNvPicPr>
            <a:picLocks noChangeAspect="1" noChangeArrowheads="1"/>
          </p:cNvPicPr>
          <p:nvPr/>
        </p:nvPicPr>
        <p:blipFill>
          <a:blip r:embed="rId5" cstate="print"/>
          <a:srcRect/>
          <a:stretch>
            <a:fillRect/>
          </a:stretch>
        </p:blipFill>
        <p:spPr bwMode="auto">
          <a:xfrm>
            <a:off x="6318379" y="4653106"/>
            <a:ext cx="2019275" cy="1607035"/>
          </a:xfrm>
          <a:prstGeom prst="rect">
            <a:avLst/>
          </a:prstGeom>
          <a:noFill/>
        </p:spPr>
      </p:pic>
      <p:sp>
        <p:nvSpPr>
          <p:cNvPr id="26" name="TextBox 3"/>
          <p:cNvSpPr txBox="1">
            <a:spLocks noChangeArrowheads="1"/>
          </p:cNvSpPr>
          <p:nvPr/>
        </p:nvSpPr>
        <p:spPr bwMode="auto">
          <a:xfrm>
            <a:off x="52869" y="0"/>
            <a:ext cx="896163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400" b="1" dirty="0">
                <a:solidFill>
                  <a:srgbClr val="C00000"/>
                </a:solidFill>
                <a:latin typeface="Tahoma" pitchFamily="34" charset="0"/>
                <a:cs typeface="Tahoma" pitchFamily="34" charset="0"/>
              </a:rPr>
              <a:t>İş Sağlığı:</a:t>
            </a:r>
          </a:p>
          <a:p>
            <a:pPr eaLnBrk="1" hangingPunct="1">
              <a:spcBef>
                <a:spcPct val="0"/>
              </a:spcBef>
              <a:buClrTx/>
              <a:buSzTx/>
              <a:buFontTx/>
              <a:buNone/>
            </a:pPr>
            <a:r>
              <a:rPr lang="tr-TR" altLang="tr-TR" sz="1800" b="1" dirty="0">
                <a:latin typeface="Tahoma" pitchFamily="34" charset="0"/>
                <a:cs typeface="Tahoma" pitchFamily="34" charset="0"/>
              </a:rPr>
              <a:t>“</a:t>
            </a:r>
            <a:r>
              <a:rPr lang="tr-TR" altLang="tr-TR" sz="1800" dirty="0">
                <a:latin typeface="Tahoma" pitchFamily="34" charset="0"/>
                <a:cs typeface="Tahoma" pitchFamily="34" charset="0"/>
              </a:rPr>
              <a:t>T</a:t>
            </a:r>
            <a:r>
              <a:rPr lang="tr-TR" altLang="tr-TR" sz="1800" dirty="0">
                <a:solidFill>
                  <a:srgbClr val="000000"/>
                </a:solidFill>
                <a:latin typeface="Tahoma" pitchFamily="34" charset="0"/>
                <a:cs typeface="Tahoma" pitchFamily="34" charset="0"/>
              </a:rPr>
              <a:t>üm mesleklerde çalışanların</a:t>
            </a:r>
            <a:r>
              <a:rPr lang="tr-TR" altLang="tr-TR" sz="1800" dirty="0">
                <a:solidFill>
                  <a:srgbClr val="000066"/>
                </a:solidFill>
                <a:latin typeface="Tahoma" pitchFamily="34" charset="0"/>
                <a:cs typeface="Tahoma" pitchFamily="34" charset="0"/>
              </a:rPr>
              <a:t> </a:t>
            </a:r>
            <a:r>
              <a:rPr lang="tr-TR" altLang="tr-TR" sz="1800" dirty="0">
                <a:solidFill>
                  <a:srgbClr val="FF0000"/>
                </a:solidFill>
                <a:latin typeface="Tahoma" pitchFamily="34" charset="0"/>
                <a:cs typeface="Tahoma" pitchFamily="34" charset="0"/>
              </a:rPr>
              <a:t>bedensel, ruhsal ve sosyal yönden</a:t>
            </a:r>
            <a:r>
              <a:rPr lang="tr-TR" altLang="tr-TR" sz="1800" dirty="0">
                <a:solidFill>
                  <a:srgbClr val="000066"/>
                </a:solidFill>
                <a:latin typeface="Tahoma" pitchFamily="34" charset="0"/>
                <a:cs typeface="Tahoma" pitchFamily="34" charset="0"/>
              </a:rPr>
              <a:t> </a:t>
            </a:r>
            <a:r>
              <a:rPr lang="tr-TR" altLang="tr-TR" sz="1800" dirty="0">
                <a:solidFill>
                  <a:srgbClr val="000000"/>
                </a:solidFill>
                <a:latin typeface="Tahoma" pitchFamily="34" charset="0"/>
                <a:cs typeface="Tahoma" pitchFamily="34" charset="0"/>
              </a:rPr>
              <a:t>iyilik hallerinin en üstün düzeyde tutulması, sürdürülmesi ve geliştirilmesi çalışmalarıdır.” (WHO 1950)</a:t>
            </a:r>
          </a:p>
          <a:p>
            <a:pPr eaLnBrk="1" hangingPunct="1">
              <a:spcBef>
                <a:spcPct val="0"/>
              </a:spcBef>
              <a:buClrTx/>
              <a:buSzTx/>
              <a:buFontTx/>
              <a:buNone/>
            </a:pPr>
            <a:endParaRPr lang="tr-TR" altLang="tr-TR" sz="1800" dirty="0">
              <a:solidFill>
                <a:srgbClr val="000000"/>
              </a:solidFill>
              <a:latin typeface="Tahoma" pitchFamily="34" charset="0"/>
              <a:cs typeface="Tahoma" pitchFamily="34" charset="0"/>
            </a:endParaRPr>
          </a:p>
          <a:p>
            <a:pPr eaLnBrk="1" hangingPunct="1">
              <a:spcBef>
                <a:spcPct val="0"/>
              </a:spcBef>
              <a:buClrTx/>
              <a:buSzTx/>
              <a:buFontTx/>
              <a:buNone/>
            </a:pPr>
            <a:r>
              <a:rPr lang="tr-TR" altLang="tr-TR" sz="1800" dirty="0">
                <a:solidFill>
                  <a:schemeClr val="tx2"/>
                </a:solidFill>
                <a:latin typeface="Tahoma" pitchFamily="34" charset="0"/>
                <a:cs typeface="Tahoma" pitchFamily="34" charset="0"/>
              </a:rPr>
              <a:t>FİZİKSEL + SOSYAL İYİLİK = </a:t>
            </a:r>
            <a:r>
              <a:rPr lang="tr-TR" altLang="tr-TR" sz="1800" dirty="0" smtClean="0">
                <a:solidFill>
                  <a:schemeClr val="tx2"/>
                </a:solidFill>
                <a:latin typeface="Tahoma" pitchFamily="34" charset="0"/>
                <a:cs typeface="Tahoma" pitchFamily="34" charset="0"/>
              </a:rPr>
              <a:t>SAĞLIK</a:t>
            </a:r>
            <a:endParaRPr lang="tr-TR" altLang="tr-TR" sz="2400" dirty="0">
              <a:solidFill>
                <a:schemeClr val="tx2"/>
              </a:solidFill>
              <a:latin typeface="Tahoma" pitchFamily="34" charset="0"/>
              <a:cs typeface="Tahoma" pitchFamily="34" charset="0"/>
            </a:endParaRPr>
          </a:p>
        </p:txBody>
      </p:sp>
    </p:spTree>
    <p:extLst>
      <p:ext uri="{BB962C8B-B14F-4D97-AF65-F5344CB8AC3E}">
        <p14:creationId xmlns:p14="http://schemas.microsoft.com/office/powerpoint/2010/main" xmlns="" val="16181607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483"/>
                                        </p:tgtEl>
                                        <p:attrNameLst>
                                          <p:attrName>style.visibility</p:attrName>
                                        </p:attrNameLst>
                                      </p:cBhvr>
                                      <p:to>
                                        <p:strVal val="visible"/>
                                      </p:to>
                                    </p:set>
                                    <p:animEffect transition="in" filter="fade">
                                      <p:cBhvr>
                                        <p:cTn id="7" dur="500"/>
                                        <p:tgtEl>
                                          <p:spTgt spid="23348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3481"/>
                                        </p:tgtEl>
                                        <p:attrNameLst>
                                          <p:attrName>style.visibility</p:attrName>
                                        </p:attrNameLst>
                                      </p:cBhvr>
                                      <p:to>
                                        <p:strVal val="visible"/>
                                      </p:to>
                                    </p:set>
                                    <p:animEffect transition="in" filter="fade">
                                      <p:cBhvr>
                                        <p:cTn id="11" dur="500"/>
                                        <p:tgtEl>
                                          <p:spTgt spid="23348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3482"/>
                                        </p:tgtEl>
                                        <p:attrNameLst>
                                          <p:attrName>style.visibility</p:attrName>
                                        </p:attrNameLst>
                                      </p:cBhvr>
                                      <p:to>
                                        <p:strVal val="visible"/>
                                      </p:to>
                                    </p:set>
                                    <p:animEffect transition="in" filter="fade">
                                      <p:cBhvr>
                                        <p:cTn id="15" dur="500"/>
                                        <p:tgtEl>
                                          <p:spTgt spid="23348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3484"/>
                                        </p:tgtEl>
                                        <p:attrNameLst>
                                          <p:attrName>style.visibility</p:attrName>
                                        </p:attrNameLst>
                                      </p:cBhvr>
                                      <p:to>
                                        <p:strVal val="visible"/>
                                      </p:to>
                                    </p:set>
                                    <p:animEffect transition="in" filter="fade">
                                      <p:cBhvr>
                                        <p:cTn id="19" dur="600"/>
                                        <p:tgtEl>
                                          <p:spTgt spid="233484"/>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33485"/>
                                        </p:tgtEl>
                                        <p:attrNameLst>
                                          <p:attrName>style.visibility</p:attrName>
                                        </p:attrNameLst>
                                      </p:cBhvr>
                                      <p:to>
                                        <p:strVal val="visible"/>
                                      </p:to>
                                    </p:set>
                                    <p:animEffect transition="in" filter="fade">
                                      <p:cBhvr>
                                        <p:cTn id="22" dur="1400"/>
                                        <p:tgtEl>
                                          <p:spTgt spid="2334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3479"/>
                                        </p:tgtEl>
                                        <p:attrNameLst>
                                          <p:attrName>style.visibility</p:attrName>
                                        </p:attrNameLst>
                                      </p:cBhvr>
                                      <p:to>
                                        <p:strVal val="visible"/>
                                      </p:to>
                                    </p:set>
                                    <p:animEffect transition="in" filter="fade">
                                      <p:cBhvr>
                                        <p:cTn id="27" dur="1500"/>
                                        <p:tgtEl>
                                          <p:spTgt spid="23347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3486"/>
                                        </p:tgtEl>
                                        <p:attrNameLst>
                                          <p:attrName>style.visibility</p:attrName>
                                        </p:attrNameLst>
                                      </p:cBhvr>
                                      <p:to>
                                        <p:strVal val="visible"/>
                                      </p:to>
                                    </p:set>
                                    <p:animEffect transition="in" filter="fade">
                                      <p:cBhvr>
                                        <p:cTn id="30" dur="1500"/>
                                        <p:tgtEl>
                                          <p:spTgt spid="233486"/>
                                        </p:tgtEl>
                                      </p:cBhvr>
                                    </p:animEffect>
                                  </p:childTnLst>
                                </p:cTn>
                              </p:par>
                              <p:par>
                                <p:cTn id="31" presetID="10" presetClass="entr" presetSubtype="0" fill="hold" nodeType="withEffect">
                                  <p:stCondLst>
                                    <p:cond delay="0"/>
                                  </p:stCondLst>
                                  <p:childTnLst>
                                    <p:set>
                                      <p:cBhvr>
                                        <p:cTn id="32" dur="1" fill="hold">
                                          <p:stCondLst>
                                            <p:cond delay="0"/>
                                          </p:stCondLst>
                                        </p:cTn>
                                        <p:tgtEl>
                                          <p:spTgt spid="233476"/>
                                        </p:tgtEl>
                                        <p:attrNameLst>
                                          <p:attrName>style.visibility</p:attrName>
                                        </p:attrNameLst>
                                      </p:cBhvr>
                                      <p:to>
                                        <p:strVal val="visible"/>
                                      </p:to>
                                    </p:set>
                                    <p:animEffect transition="in" filter="fade">
                                      <p:cBhvr>
                                        <p:cTn id="33" dur="1500"/>
                                        <p:tgtEl>
                                          <p:spTgt spid="23347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3487"/>
                                        </p:tgtEl>
                                        <p:attrNameLst>
                                          <p:attrName>style.visibility</p:attrName>
                                        </p:attrNameLst>
                                      </p:cBhvr>
                                      <p:to>
                                        <p:strVal val="visible"/>
                                      </p:to>
                                    </p:set>
                                    <p:animEffect transition="in" filter="fade">
                                      <p:cBhvr>
                                        <p:cTn id="38" dur="1500"/>
                                        <p:tgtEl>
                                          <p:spTgt spid="23348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3480"/>
                                        </p:tgtEl>
                                        <p:attrNameLst>
                                          <p:attrName>style.visibility</p:attrName>
                                        </p:attrNameLst>
                                      </p:cBhvr>
                                      <p:to>
                                        <p:strVal val="visible"/>
                                      </p:to>
                                    </p:set>
                                    <p:animEffect transition="in" filter="fade">
                                      <p:cBhvr>
                                        <p:cTn id="41" dur="1500"/>
                                        <p:tgtEl>
                                          <p:spTgt spid="23348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3474"/>
                                        </p:tgtEl>
                                        <p:attrNameLst>
                                          <p:attrName>style.visibility</p:attrName>
                                        </p:attrNameLst>
                                      </p:cBhvr>
                                      <p:to>
                                        <p:strVal val="visible"/>
                                      </p:to>
                                    </p:set>
                                    <p:animEffect transition="in" filter="fade">
                                      <p:cBhvr>
                                        <p:cTn id="44" dur="1500"/>
                                        <p:tgtEl>
                                          <p:spTgt spid="23347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3478"/>
                                        </p:tgtEl>
                                        <p:attrNameLst>
                                          <p:attrName>style.visibility</p:attrName>
                                        </p:attrNameLst>
                                      </p:cBhvr>
                                      <p:to>
                                        <p:strVal val="visible"/>
                                      </p:to>
                                    </p:set>
                                    <p:animEffect transition="in" filter="fade">
                                      <p:cBhvr>
                                        <p:cTn id="49" dur="1500"/>
                                        <p:tgtEl>
                                          <p:spTgt spid="23347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3491"/>
                                        </p:tgtEl>
                                        <p:attrNameLst>
                                          <p:attrName>style.visibility</p:attrName>
                                        </p:attrNameLst>
                                      </p:cBhvr>
                                      <p:to>
                                        <p:strVal val="visible"/>
                                      </p:to>
                                    </p:set>
                                    <p:animEffect transition="in" filter="fade">
                                      <p:cBhvr>
                                        <p:cTn id="52" dur="1500"/>
                                        <p:tgtEl>
                                          <p:spTgt spid="23349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4" grpId="0"/>
      <p:bldP spid="233478" grpId="0" animBg="1"/>
      <p:bldP spid="233479" grpId="0" animBg="1"/>
      <p:bldP spid="233480" grpId="0" animBg="1"/>
      <p:bldP spid="233481" grpId="0" animBg="1"/>
      <p:bldP spid="233482" grpId="0" animBg="1"/>
      <p:bldP spid="233483" grpId="0" animBg="1"/>
      <p:bldP spid="233484" grpId="0" animBg="1"/>
      <p:bldP spid="233485" grpId="0"/>
      <p:bldP spid="233486" grpId="0" animBg="1"/>
      <p:bldP spid="233487" grpId="0" animBg="1"/>
      <p:bldP spid="233491" grpId="0"/>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09" y="3861048"/>
            <a:ext cx="8856984" cy="2858603"/>
          </a:xfrm>
          <a:prstGeom prst="rect">
            <a:avLst/>
          </a:prstGeom>
          <a:noFill/>
        </p:spPr>
        <p:txBody>
          <a:bodyPr wrap="square" rtlCol="0">
            <a:spAutoFit/>
          </a:bodyPr>
          <a:lstStyle/>
          <a:p>
            <a:pPr>
              <a:lnSpc>
                <a:spcPct val="80000"/>
              </a:lnSpc>
            </a:pPr>
            <a:r>
              <a:rPr lang="tr-TR" sz="2800" dirty="0" smtClean="0">
                <a:latin typeface="Tahoma" pitchFamily="34" charset="0"/>
                <a:ea typeface="Tahoma" pitchFamily="34" charset="0"/>
                <a:cs typeface="Tahoma" pitchFamily="34" charset="0"/>
              </a:rPr>
              <a:t>23) </a:t>
            </a:r>
            <a:r>
              <a:rPr lang="tr-TR" sz="2800" dirty="0" smtClean="0"/>
              <a:t>Ağır nesneleri kaldırma kurallarına uyulmalıdır.</a:t>
            </a:r>
          </a:p>
          <a:p>
            <a:pPr>
              <a:lnSpc>
                <a:spcPct val="80000"/>
              </a:lnSpc>
            </a:pPr>
            <a:endParaRPr lang="tr-TR" sz="2800" dirty="0"/>
          </a:p>
          <a:p>
            <a:pPr>
              <a:lnSpc>
                <a:spcPct val="80000"/>
              </a:lnSpc>
            </a:pPr>
            <a:r>
              <a:rPr lang="tr-TR" sz="2800" dirty="0"/>
              <a:t>24) İstif kurallarına uyulmalıdır</a:t>
            </a:r>
            <a:r>
              <a:rPr lang="tr-TR" sz="2800" dirty="0" smtClean="0"/>
              <a:t>.</a:t>
            </a:r>
          </a:p>
          <a:p>
            <a:pPr>
              <a:lnSpc>
                <a:spcPct val="80000"/>
              </a:lnSpc>
            </a:pPr>
            <a:endParaRPr lang="tr-TR" sz="2800" dirty="0"/>
          </a:p>
          <a:p>
            <a:pPr>
              <a:lnSpc>
                <a:spcPct val="80000"/>
              </a:lnSpc>
            </a:pPr>
            <a:r>
              <a:rPr lang="tr-TR" sz="2800" dirty="0" smtClean="0"/>
              <a:t>25) Yüksek yerlerden atlanmamalıdır. (Araç, rampa vb.)</a:t>
            </a:r>
          </a:p>
          <a:p>
            <a:pPr>
              <a:lnSpc>
                <a:spcPct val="80000"/>
              </a:lnSpc>
            </a:pPr>
            <a:endParaRPr lang="tr-TR" sz="2800" dirty="0"/>
          </a:p>
          <a:p>
            <a:pPr>
              <a:lnSpc>
                <a:spcPct val="80000"/>
              </a:lnSpc>
            </a:pPr>
            <a:r>
              <a:rPr lang="tr-TR" sz="2800" dirty="0" smtClean="0"/>
              <a:t>26) Hayatınızı tehdit eden bir durumla karşılaştığınızda yaptığınız işi derhal bırakarak amirinize bilgi veriniz.</a:t>
            </a:r>
            <a:endParaRPr lang="tr-TR" sz="2800" dirty="0"/>
          </a:p>
        </p:txBody>
      </p:sp>
      <p:sp>
        <p:nvSpPr>
          <p:cNvPr id="5" name="TextBox 2"/>
          <p:cNvSpPr txBox="1"/>
          <p:nvPr/>
        </p:nvSpPr>
        <p:spPr>
          <a:xfrm>
            <a:off x="160008" y="321618"/>
            <a:ext cx="5780143" cy="3145476"/>
          </a:xfrm>
          <a:prstGeom prst="rect">
            <a:avLst/>
          </a:prstGeom>
          <a:noFill/>
        </p:spPr>
        <p:txBody>
          <a:bodyPr wrap="square" rtlCol="0">
            <a:spAutoFit/>
          </a:bodyPr>
          <a:lstStyle/>
          <a:p>
            <a:pPr>
              <a:lnSpc>
                <a:spcPct val="80000"/>
              </a:lnSpc>
            </a:pPr>
            <a:r>
              <a:rPr lang="tr-TR" sz="2800" dirty="0">
                <a:latin typeface="Tahoma" pitchFamily="34" charset="0"/>
                <a:ea typeface="Tahoma" pitchFamily="34" charset="0"/>
                <a:cs typeface="Tahoma" pitchFamily="34" charset="0"/>
              </a:rPr>
              <a:t>21) </a:t>
            </a:r>
            <a:r>
              <a:rPr lang="tr-TR" sz="2800" dirty="0" smtClean="0">
                <a:latin typeface="Tahoma" pitchFamily="34" charset="0"/>
                <a:ea typeface="Tahoma" pitchFamily="34" charset="0"/>
                <a:cs typeface="Tahoma" pitchFamily="34" charset="0"/>
              </a:rPr>
              <a:t>En </a:t>
            </a:r>
            <a:r>
              <a:rPr lang="tr-TR" sz="2800" dirty="0">
                <a:latin typeface="Tahoma" pitchFamily="34" charset="0"/>
                <a:ea typeface="Tahoma" pitchFamily="34" charset="0"/>
                <a:cs typeface="Tahoma" pitchFamily="34" charset="0"/>
              </a:rPr>
              <a:t>yakın yangın söndürücüsü, </a:t>
            </a:r>
            <a:r>
              <a:rPr lang="tr-TR" sz="2800" dirty="0" smtClean="0">
                <a:latin typeface="Tahoma" pitchFamily="34" charset="0"/>
                <a:ea typeface="Tahoma" pitchFamily="34" charset="0"/>
                <a:cs typeface="Tahoma" pitchFamily="34" charset="0"/>
              </a:rPr>
              <a:t>alarm düğmesi </a:t>
            </a:r>
            <a:r>
              <a:rPr lang="tr-TR" sz="2800" dirty="0">
                <a:latin typeface="Tahoma" pitchFamily="34" charset="0"/>
                <a:ea typeface="Tahoma" pitchFamily="34" charset="0"/>
                <a:cs typeface="Tahoma" pitchFamily="34" charset="0"/>
              </a:rPr>
              <a:t>ve acil çıkış kapısının </a:t>
            </a:r>
            <a:r>
              <a:rPr lang="tr-TR" sz="2800" dirty="0" smtClean="0">
                <a:latin typeface="Tahoma" pitchFamily="34" charset="0"/>
                <a:ea typeface="Tahoma" pitchFamily="34" charset="0"/>
                <a:cs typeface="Tahoma" pitchFamily="34" charset="0"/>
              </a:rPr>
              <a:t>yeri </a:t>
            </a:r>
            <a:r>
              <a:rPr lang="tr-TR" sz="2800" dirty="0">
                <a:latin typeface="Tahoma" pitchFamily="34" charset="0"/>
                <a:ea typeface="Tahoma" pitchFamily="34" charset="0"/>
                <a:cs typeface="Tahoma" pitchFamily="34" charset="0"/>
              </a:rPr>
              <a:t>herkes tarafından </a:t>
            </a:r>
            <a:r>
              <a:rPr lang="tr-TR" sz="2800" dirty="0" smtClean="0">
                <a:latin typeface="Tahoma" pitchFamily="34" charset="0"/>
                <a:ea typeface="Tahoma" pitchFamily="34" charset="0"/>
                <a:cs typeface="Tahoma" pitchFamily="34" charset="0"/>
              </a:rPr>
              <a:t>bilinecek, yangın </a:t>
            </a:r>
            <a:r>
              <a:rPr lang="tr-TR" sz="2800" dirty="0">
                <a:latin typeface="Tahoma" pitchFamily="34" charset="0"/>
                <a:ea typeface="Tahoma" pitchFamily="34" charset="0"/>
                <a:cs typeface="Tahoma" pitchFamily="34" charset="0"/>
              </a:rPr>
              <a:t>ekipmanlarının önü </a:t>
            </a:r>
            <a:r>
              <a:rPr lang="tr-TR" sz="2800" dirty="0" smtClean="0">
                <a:latin typeface="Tahoma" pitchFamily="34" charset="0"/>
                <a:ea typeface="Tahoma" pitchFamily="34" charset="0"/>
                <a:cs typeface="Tahoma" pitchFamily="34" charset="0"/>
              </a:rPr>
              <a:t>kapatılmayacaktır.</a:t>
            </a:r>
            <a:endParaRPr lang="tr-TR" sz="2800" dirty="0">
              <a:latin typeface="Tahoma" pitchFamily="34" charset="0"/>
              <a:ea typeface="Tahoma" pitchFamily="34" charset="0"/>
              <a:cs typeface="Tahoma" pitchFamily="34" charset="0"/>
            </a:endParaRPr>
          </a:p>
          <a:p>
            <a:pPr>
              <a:lnSpc>
                <a:spcPct val="80000"/>
              </a:lnSpc>
            </a:pPr>
            <a:endParaRPr lang="tr-TR" sz="2800" dirty="0">
              <a:latin typeface="Tahoma" pitchFamily="34" charset="0"/>
              <a:ea typeface="Tahoma" pitchFamily="34" charset="0"/>
              <a:cs typeface="Tahoma" pitchFamily="34" charset="0"/>
            </a:endParaRPr>
          </a:p>
          <a:p>
            <a:pPr>
              <a:lnSpc>
                <a:spcPct val="80000"/>
              </a:lnSpc>
            </a:pPr>
            <a:r>
              <a:rPr lang="tr-TR" sz="2800" dirty="0" smtClean="0">
                <a:latin typeface="Tahoma" pitchFamily="34" charset="0"/>
                <a:ea typeface="Tahoma" pitchFamily="34" charset="0"/>
                <a:cs typeface="Tahoma" pitchFamily="34" charset="0"/>
              </a:rPr>
              <a:t>22</a:t>
            </a:r>
            <a:r>
              <a:rPr lang="tr-TR" sz="2800" dirty="0">
                <a:latin typeface="Tahoma" pitchFamily="34" charset="0"/>
                <a:ea typeface="Tahoma" pitchFamily="34" charset="0"/>
                <a:cs typeface="Tahoma" pitchFamily="34" charset="0"/>
              </a:rPr>
              <a:t>) </a:t>
            </a:r>
            <a:r>
              <a:rPr lang="tr-TR" sz="2800" dirty="0" smtClean="0">
                <a:latin typeface="Tahoma" pitchFamily="34" charset="0"/>
                <a:ea typeface="Tahoma" pitchFamily="34" charset="0"/>
                <a:cs typeface="Tahoma" pitchFamily="34" charset="0"/>
              </a:rPr>
              <a:t>Herhangi </a:t>
            </a:r>
            <a:r>
              <a:rPr lang="tr-TR" sz="2800" dirty="0">
                <a:latin typeface="Tahoma" pitchFamily="34" charset="0"/>
                <a:ea typeface="Tahoma" pitchFamily="34" charset="0"/>
                <a:cs typeface="Tahoma" pitchFamily="34" charset="0"/>
              </a:rPr>
              <a:t>bir asılı ağırlığın altında ya da açılan bir </a:t>
            </a:r>
            <a:r>
              <a:rPr lang="tr-TR" sz="2400" dirty="0">
                <a:latin typeface="Tahoma" pitchFamily="34" charset="0"/>
                <a:ea typeface="Tahoma" pitchFamily="34" charset="0"/>
                <a:cs typeface="Tahoma" pitchFamily="34" charset="0"/>
              </a:rPr>
              <a:t>makinanın önünde durmak yasaktır</a:t>
            </a:r>
            <a:r>
              <a:rPr lang="tr-TR" sz="2400" dirty="0" smtClean="0">
                <a:latin typeface="Tahoma" pitchFamily="34" charset="0"/>
                <a:ea typeface="Tahoma" pitchFamily="34" charset="0"/>
                <a:cs typeface="Tahoma" pitchFamily="34" charset="0"/>
              </a:rPr>
              <a:t>.</a:t>
            </a:r>
            <a:endParaRPr lang="tr-TR" sz="3200" dirty="0">
              <a:latin typeface="Tahoma" pitchFamily="34" charset="0"/>
              <a:ea typeface="Tahoma" pitchFamily="34" charset="0"/>
              <a:cs typeface="Tahoma" pitchFamily="34" charset="0"/>
            </a:endParaRPr>
          </a:p>
        </p:txBody>
      </p:sp>
      <p:pic>
        <p:nvPicPr>
          <p:cNvPr id="6" name="Picture 2" descr="C:\Users\Semra\Desktop\İş\Uyarı Levha ve Tehlike İşaretleri\Acil Durum\91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32365" y="1328803"/>
            <a:ext cx="1336054" cy="187644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C:\Users\Semra\Desktop\İş\Uyarı Levha ve Tehlike İşaretleri\Yasaklayıcı\02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96136" y="1326812"/>
            <a:ext cx="1346774" cy="18629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896943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Metin kutusu 3"/>
          <p:cNvSpPr txBox="1">
            <a:spLocks noChangeArrowheads="1"/>
          </p:cNvSpPr>
          <p:nvPr/>
        </p:nvSpPr>
        <p:spPr bwMode="auto">
          <a:xfrm>
            <a:off x="179512" y="116632"/>
            <a:ext cx="8784976" cy="5724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571500" indent="-571500" algn="ctr" eaLnBrk="1" hangingPunct="1">
              <a:spcBef>
                <a:spcPct val="0"/>
              </a:spcBef>
              <a:buClrTx/>
              <a:buSzTx/>
              <a:buFont typeface="Wingdings" panose="05000000000000000000" pitchFamily="2" charset="2"/>
              <a:buChar char="ü"/>
            </a:pPr>
            <a:r>
              <a:rPr lang="tr-TR" altLang="tr-TR" sz="3600" b="1" dirty="0">
                <a:solidFill>
                  <a:srgbClr val="0070C0"/>
                </a:solidFill>
                <a:latin typeface="+mn-lt"/>
                <a:cs typeface="Times New Roman" pitchFamily="18" charset="0"/>
              </a:rPr>
              <a:t>KİMYASAL RİSK ETMENLERİ</a:t>
            </a:r>
          </a:p>
          <a:p>
            <a:pPr eaLnBrk="1" hangingPunct="1">
              <a:lnSpc>
                <a:spcPct val="150000"/>
              </a:lnSpc>
              <a:spcBef>
                <a:spcPct val="0"/>
              </a:spcBef>
              <a:buClrTx/>
              <a:buSzTx/>
              <a:buFont typeface="Wingdings" pitchFamily="2" charset="2"/>
              <a:buChar char="ü"/>
            </a:pPr>
            <a:r>
              <a:rPr lang="tr-TR" altLang="tr-TR" sz="2000" dirty="0" smtClean="0">
                <a:solidFill>
                  <a:schemeClr val="tx2"/>
                </a:solidFill>
                <a:latin typeface="Times New Roman" pitchFamily="18" charset="0"/>
                <a:cs typeface="Times New Roman" pitchFamily="18" charset="0"/>
              </a:rPr>
              <a:t> </a:t>
            </a:r>
            <a:r>
              <a:rPr lang="tr-TR" altLang="tr-TR" sz="2000" dirty="0" err="1">
                <a:solidFill>
                  <a:schemeClr val="tx2"/>
                </a:solidFill>
                <a:latin typeface="Times New Roman" pitchFamily="18" charset="0"/>
                <a:cs typeface="Times New Roman" pitchFamily="18" charset="0"/>
              </a:rPr>
              <a:t>Toksik</a:t>
            </a:r>
            <a:r>
              <a:rPr lang="tr-TR" altLang="tr-TR" sz="2000" dirty="0">
                <a:solidFill>
                  <a:schemeClr val="tx2"/>
                </a:solidFill>
                <a:latin typeface="Times New Roman" pitchFamily="18" charset="0"/>
                <a:cs typeface="Times New Roman" pitchFamily="18" charset="0"/>
              </a:rPr>
              <a:t> gazlar, organik sıvıların buharları, ergimiş haldeki metal gazları</a:t>
            </a:r>
          </a:p>
          <a:p>
            <a:pPr eaLnBrk="1" hangingPunct="1">
              <a:lnSpc>
                <a:spcPct val="150000"/>
              </a:lnSpc>
              <a:spcBef>
                <a:spcPct val="0"/>
              </a:spcBef>
              <a:buClrTx/>
              <a:buSzTx/>
              <a:buFont typeface="Wingdings" pitchFamily="2" charset="2"/>
              <a:buChar char="ü"/>
            </a:pPr>
            <a:r>
              <a:rPr lang="tr-TR" altLang="tr-TR" sz="2000" dirty="0">
                <a:solidFill>
                  <a:schemeClr val="tx2"/>
                </a:solidFill>
                <a:latin typeface="Times New Roman" pitchFamily="18" charset="0"/>
                <a:cs typeface="Times New Roman" pitchFamily="18" charset="0"/>
              </a:rPr>
              <a:t>  Radyasyona maruz kalma (X ışınları, doğal ve yapay radyoaktif maddeler,</a:t>
            </a:r>
          </a:p>
          <a:p>
            <a:pPr eaLnBrk="1" hangingPunct="1">
              <a:lnSpc>
                <a:spcPct val="150000"/>
              </a:lnSpc>
              <a:spcBef>
                <a:spcPct val="0"/>
              </a:spcBef>
              <a:buClrTx/>
              <a:buSzTx/>
              <a:buFontTx/>
              <a:buNone/>
            </a:pPr>
            <a:r>
              <a:rPr lang="tr-TR" altLang="tr-TR" sz="2000" dirty="0">
                <a:solidFill>
                  <a:schemeClr val="tx2"/>
                </a:solidFill>
                <a:latin typeface="Times New Roman" pitchFamily="18" charset="0"/>
                <a:cs typeface="Times New Roman" pitchFamily="18" charset="0"/>
              </a:rPr>
              <a:t> kızılötesi ve mor ötesi ışınlar)</a:t>
            </a:r>
          </a:p>
          <a:p>
            <a:pPr eaLnBrk="1" hangingPunct="1">
              <a:lnSpc>
                <a:spcPct val="150000"/>
              </a:lnSpc>
              <a:spcBef>
                <a:spcPct val="0"/>
              </a:spcBef>
              <a:buClrTx/>
              <a:buSzTx/>
              <a:buFont typeface="Wingdings" pitchFamily="2" charset="2"/>
              <a:buChar char="ü"/>
            </a:pPr>
            <a:r>
              <a:rPr lang="tr-TR" altLang="tr-TR" sz="2000" dirty="0">
                <a:solidFill>
                  <a:schemeClr val="tx2"/>
                </a:solidFill>
                <a:latin typeface="Times New Roman" pitchFamily="18" charset="0"/>
                <a:cs typeface="Times New Roman" pitchFamily="18" charset="0"/>
              </a:rPr>
              <a:t> Asitler, Bazlar nedeniyle yanma</a:t>
            </a:r>
          </a:p>
          <a:p>
            <a:pPr eaLnBrk="1" hangingPunct="1">
              <a:lnSpc>
                <a:spcPct val="150000"/>
              </a:lnSpc>
              <a:spcBef>
                <a:spcPct val="0"/>
              </a:spcBef>
              <a:buClrTx/>
              <a:buSzTx/>
              <a:buFont typeface="Wingdings" pitchFamily="2" charset="2"/>
              <a:buChar char="ü"/>
            </a:pPr>
            <a:r>
              <a:rPr lang="tr-TR" altLang="tr-TR" sz="2000" dirty="0">
                <a:solidFill>
                  <a:schemeClr val="tx2"/>
                </a:solidFill>
                <a:latin typeface="Times New Roman" pitchFamily="18" charset="0"/>
                <a:cs typeface="Times New Roman" pitchFamily="18" charset="0"/>
              </a:rPr>
              <a:t> </a:t>
            </a:r>
            <a:r>
              <a:rPr lang="tr-TR" altLang="tr-TR" sz="2000" dirty="0" err="1">
                <a:solidFill>
                  <a:schemeClr val="tx2"/>
                </a:solidFill>
                <a:latin typeface="Times New Roman" pitchFamily="18" charset="0"/>
                <a:cs typeface="Times New Roman" pitchFamily="18" charset="0"/>
              </a:rPr>
              <a:t>İnert</a:t>
            </a:r>
            <a:r>
              <a:rPr lang="tr-TR" altLang="tr-TR" sz="2000" dirty="0">
                <a:solidFill>
                  <a:schemeClr val="tx2"/>
                </a:solidFill>
                <a:latin typeface="Times New Roman" pitchFamily="18" charset="0"/>
                <a:cs typeface="Times New Roman" pitchFamily="18" charset="0"/>
              </a:rPr>
              <a:t> tozlar, </a:t>
            </a:r>
            <a:r>
              <a:rPr lang="tr-TR" altLang="tr-TR" sz="2000" dirty="0" err="1">
                <a:solidFill>
                  <a:schemeClr val="tx2"/>
                </a:solidFill>
                <a:latin typeface="Times New Roman" pitchFamily="18" charset="0"/>
                <a:cs typeface="Times New Roman" pitchFamily="18" charset="0"/>
              </a:rPr>
              <a:t>fibrojenik</a:t>
            </a:r>
            <a:r>
              <a:rPr lang="tr-TR" altLang="tr-TR" sz="2000" dirty="0">
                <a:solidFill>
                  <a:schemeClr val="tx2"/>
                </a:solidFill>
                <a:latin typeface="Times New Roman" pitchFamily="18" charset="0"/>
                <a:cs typeface="Times New Roman" pitchFamily="18" charset="0"/>
              </a:rPr>
              <a:t> tozlar, </a:t>
            </a:r>
            <a:r>
              <a:rPr lang="tr-TR" altLang="tr-TR" sz="2000" dirty="0" err="1">
                <a:solidFill>
                  <a:schemeClr val="tx2"/>
                </a:solidFill>
                <a:latin typeface="Times New Roman" pitchFamily="18" charset="0"/>
                <a:cs typeface="Times New Roman" pitchFamily="18" charset="0"/>
              </a:rPr>
              <a:t>toksik</a:t>
            </a:r>
            <a:r>
              <a:rPr lang="tr-TR" altLang="tr-TR" sz="2000" dirty="0">
                <a:solidFill>
                  <a:schemeClr val="tx2"/>
                </a:solidFill>
                <a:latin typeface="Times New Roman" pitchFamily="18" charset="0"/>
                <a:cs typeface="Times New Roman" pitchFamily="18" charset="0"/>
              </a:rPr>
              <a:t> tozlar, kanserojen tozlar, alerjik </a:t>
            </a:r>
            <a:r>
              <a:rPr lang="tr-TR" altLang="tr-TR" sz="2000" dirty="0" smtClean="0">
                <a:solidFill>
                  <a:schemeClr val="tx2"/>
                </a:solidFill>
                <a:latin typeface="Times New Roman" pitchFamily="18" charset="0"/>
                <a:cs typeface="Times New Roman" pitchFamily="18" charset="0"/>
              </a:rPr>
              <a:t>tozlar</a:t>
            </a:r>
          </a:p>
          <a:p>
            <a:pPr eaLnBrk="1" hangingPunct="1">
              <a:lnSpc>
                <a:spcPct val="150000"/>
              </a:lnSpc>
              <a:spcBef>
                <a:spcPct val="0"/>
              </a:spcBef>
              <a:buClrTx/>
              <a:buSzTx/>
              <a:buNone/>
            </a:pPr>
            <a:endParaRPr lang="tr-TR" altLang="tr-TR" sz="2000" dirty="0">
              <a:solidFill>
                <a:schemeClr val="tx2"/>
              </a:solidFill>
              <a:latin typeface="Times New Roman" pitchFamily="18" charset="0"/>
              <a:cs typeface="Times New Roman" pitchFamily="18" charset="0"/>
            </a:endParaRPr>
          </a:p>
          <a:p>
            <a:pPr eaLnBrk="1" hangingPunct="1">
              <a:lnSpc>
                <a:spcPct val="150000"/>
              </a:lnSpc>
              <a:spcBef>
                <a:spcPct val="0"/>
              </a:spcBef>
              <a:buClrTx/>
              <a:buSzTx/>
              <a:buNone/>
            </a:pPr>
            <a:r>
              <a:rPr lang="tr-TR" altLang="tr-TR" sz="2000" dirty="0">
                <a:solidFill>
                  <a:schemeClr val="tx2"/>
                </a:solidFill>
                <a:latin typeface="Times New Roman" pitchFamily="18" charset="0"/>
                <a:cs typeface="Times New Roman" pitchFamily="18" charset="0"/>
              </a:rPr>
              <a:t>İşyerlerinde kullanılan kimyasalın malzeme güvenlik bilgi formları (MSDS) olmalı. </a:t>
            </a:r>
            <a:r>
              <a:rPr lang="tr-TR" altLang="tr-TR" sz="2000" dirty="0" smtClean="0">
                <a:solidFill>
                  <a:schemeClr val="tx2"/>
                </a:solidFill>
                <a:latin typeface="Times New Roman" pitchFamily="18" charset="0"/>
                <a:cs typeface="Times New Roman" pitchFamily="18" charset="0"/>
              </a:rPr>
              <a:t>Bu </a:t>
            </a:r>
            <a:r>
              <a:rPr lang="tr-TR" altLang="tr-TR" sz="2000" dirty="0">
                <a:solidFill>
                  <a:schemeClr val="tx2"/>
                </a:solidFill>
                <a:latin typeface="Times New Roman" pitchFamily="18" charset="0"/>
                <a:cs typeface="Times New Roman" pitchFamily="18" charset="0"/>
              </a:rPr>
              <a:t>formlarda ; kimyasalın tanımı, kimyasalın kullanımı, firmanın tanıtımı, içindeki tehlikeli kimyasalların bileşimi, fiziksel ve kimyasal özellikleri, yangın ve patlama bilgileri, sağlık için yarattığı tehlike bilgileri, kullanımı sırasında alınması gereken önlemler, ilk yardım bilgileri ve kontrol önlemleri</a:t>
            </a:r>
            <a:r>
              <a:rPr lang="tr-TR" altLang="tr-TR" sz="2000" dirty="0" smtClean="0">
                <a:solidFill>
                  <a:schemeClr val="tx2"/>
                </a:solidFill>
                <a:latin typeface="Times New Roman" pitchFamily="18" charset="0"/>
                <a:cs typeface="Times New Roman" pitchFamily="18" charset="0"/>
              </a:rPr>
              <a:t>.</a:t>
            </a:r>
            <a:endParaRPr lang="tr-TR" altLang="tr-TR" sz="2800" dirty="0">
              <a:solidFill>
                <a:schemeClr val="tx2"/>
              </a:solidFill>
              <a:latin typeface="Times New Roman" pitchFamily="18" charset="0"/>
              <a:cs typeface="Times New Roman" pitchFamily="18" charset="0"/>
            </a:endParaRPr>
          </a:p>
        </p:txBody>
      </p:sp>
      <p:pic>
        <p:nvPicPr>
          <p:cNvPr id="46083" name="Picture 12" descr="Coromat.gif (965 bytes)"/>
          <p:cNvPicPr>
            <a:picLocks noGrp="1" noChangeAspect="1" noChangeArrowheads="1"/>
          </p:cNvPicPr>
          <p:nvPr>
            <p:ph idx="1"/>
          </p:nvPr>
        </p:nvPicPr>
        <p:blipFill>
          <a:blip r:embed="rId2" r:link="rId3" cstate="print">
            <a:extLst>
              <a:ext uri="{28A0092B-C50C-407E-A947-70E740481C1C}">
                <a14:useLocalDpi xmlns:a14="http://schemas.microsoft.com/office/drawing/2010/main" xmlns="" val="0"/>
              </a:ext>
            </a:extLst>
          </a:blip>
          <a:srcRect/>
          <a:stretch>
            <a:fillRect/>
          </a:stretch>
        </p:blipFill>
        <p:spPr>
          <a:xfrm>
            <a:off x="7270750" y="5329427"/>
            <a:ext cx="1873250" cy="1495425"/>
          </a:xfrm>
        </p:spPr>
      </p:pic>
      <p:pic>
        <p:nvPicPr>
          <p:cNvPr id="46084" name="Picture 9" descr="toxmat.gif (982 bytes)"/>
          <p:cNvPicPr>
            <a:picLocks noGrp="1" noChangeAspect="1" noChangeArrowheads="1"/>
          </p:cNvPicPr>
          <p:nvPr>
            <p:ph sz="quarter" idx="4294967295"/>
          </p:nvPr>
        </p:nvPicPr>
        <p:blipFill>
          <a:blip r:embed="rId4" r:link="rId5" cstate="print">
            <a:extLst>
              <a:ext uri="{28A0092B-C50C-407E-A947-70E740481C1C}">
                <a14:useLocalDpi xmlns:a14="http://schemas.microsoft.com/office/drawing/2010/main" xmlns="" val="0"/>
              </a:ext>
            </a:extLst>
          </a:blip>
          <a:srcRect/>
          <a:stretch>
            <a:fillRect/>
          </a:stretch>
        </p:blipFill>
        <p:spPr>
          <a:xfrm>
            <a:off x="5364088" y="5216525"/>
            <a:ext cx="1790700" cy="1641475"/>
          </a:xfrm>
        </p:spPr>
      </p:pic>
    </p:spTree>
    <p:extLst>
      <p:ext uri="{BB962C8B-B14F-4D97-AF65-F5344CB8AC3E}">
        <p14:creationId xmlns:p14="http://schemas.microsoft.com/office/powerpoint/2010/main" xmlns="" val="3351923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C:\Documents and Settings\süleyman\Desktop\DCIM\100MSDCF\DSC02039.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23528" y="1484784"/>
            <a:ext cx="4176464" cy="4896544"/>
          </a:xfrm>
        </p:spPr>
      </p:pic>
      <p:pic>
        <p:nvPicPr>
          <p:cNvPr id="54275" name="Picture 8" descr="C:\Documents and Settings\süleyman\Desktop\DCIM\100MSDCF\DSC0204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1484784"/>
            <a:ext cx="4176514" cy="4896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6" name="6 Başlık"/>
          <p:cNvSpPr>
            <a:spLocks noGrp="1"/>
          </p:cNvSpPr>
          <p:nvPr>
            <p:ph type="title"/>
          </p:nvPr>
        </p:nvSpPr>
        <p:spPr>
          <a:xfrm>
            <a:off x="457200" y="274638"/>
            <a:ext cx="8229600" cy="778098"/>
          </a:xfrm>
        </p:spPr>
        <p:txBody>
          <a:bodyPr>
            <a:normAutofit/>
          </a:bodyPr>
          <a:lstStyle/>
          <a:p>
            <a:pPr marL="571500" indent="-571500" algn="ctr">
              <a:buFont typeface="Wingdings" panose="05000000000000000000" pitchFamily="2" charset="2"/>
              <a:buChar char="ü"/>
            </a:pPr>
            <a:r>
              <a:rPr lang="tr-TR" altLang="tr-TR" sz="4000" b="1" dirty="0" smtClean="0">
                <a:solidFill>
                  <a:srgbClr val="0070C0"/>
                </a:solidFill>
                <a:latin typeface="+mn-lt"/>
                <a:cs typeface="Times New Roman" pitchFamily="18" charset="0"/>
              </a:rPr>
              <a:t>ELLE KALDIRMA VE TAŞIMA</a:t>
            </a:r>
          </a:p>
        </p:txBody>
      </p:sp>
    </p:spTree>
    <p:extLst>
      <p:ext uri="{BB962C8B-B14F-4D97-AF65-F5344CB8AC3E}">
        <p14:creationId xmlns:p14="http://schemas.microsoft.com/office/powerpoint/2010/main" xmlns="" val="3780671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3"/>
          <p:cNvSpPr txBox="1">
            <a:spLocks noChangeArrowheads="1"/>
          </p:cNvSpPr>
          <p:nvPr/>
        </p:nvSpPr>
        <p:spPr bwMode="auto">
          <a:xfrm>
            <a:off x="179512" y="487363"/>
            <a:ext cx="8810501" cy="1584325"/>
          </a:xfrm>
          <a:prstGeom prst="rect">
            <a:avLst/>
          </a:prstGeom>
          <a:gradFill rotWithShape="1">
            <a:gsLst>
              <a:gs pos="0">
                <a:schemeClr val="hlink"/>
              </a:gs>
              <a:gs pos="100000">
                <a:schemeClr val="accent2"/>
              </a:gs>
            </a:gsLst>
            <a:lin ang="0" scaled="1"/>
          </a:gra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nchor="ctr" anchorCtr="1"/>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000" b="1" dirty="0">
                <a:solidFill>
                  <a:schemeClr val="bg1"/>
                </a:solidFill>
                <a:latin typeface="Verdana" pitchFamily="34" charset="0"/>
              </a:rPr>
              <a:t>SIRT AĞRILARINDAN VE BELKEMİĞİ YARALANMALARINDAN KORUNMAK İÇİN BASİT KURALLAR</a:t>
            </a:r>
          </a:p>
        </p:txBody>
      </p:sp>
      <p:pic>
        <p:nvPicPr>
          <p:cNvPr id="55299" name="Picture 1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2214563"/>
            <a:ext cx="8785101" cy="4454525"/>
          </a:xfrm>
          <a:prstGeom prst="rect">
            <a:avLst/>
          </a:prstGeom>
          <a:noFill/>
          <a:ln w="222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55300" name="Text Box 17"/>
          <p:cNvSpPr txBox="1">
            <a:spLocks noChangeArrowheads="1"/>
          </p:cNvSpPr>
          <p:nvPr/>
        </p:nvSpPr>
        <p:spPr bwMode="auto">
          <a:xfrm>
            <a:off x="323528" y="4021138"/>
            <a:ext cx="9842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spcBef>
                <a:spcPct val="50000"/>
              </a:spcBef>
              <a:buClrTx/>
              <a:buSzTx/>
              <a:buFontTx/>
              <a:buNone/>
            </a:pPr>
            <a:r>
              <a:rPr lang="tr-TR" altLang="tr-TR" sz="1200" dirty="0">
                <a:solidFill>
                  <a:schemeClr val="tx2"/>
                </a:solidFill>
                <a:latin typeface="Verdana" pitchFamily="34" charset="0"/>
              </a:rPr>
              <a:t>SIKICA KAVRA</a:t>
            </a:r>
          </a:p>
        </p:txBody>
      </p:sp>
      <p:sp>
        <p:nvSpPr>
          <p:cNvPr id="55301" name="Text Box 18"/>
          <p:cNvSpPr txBox="1">
            <a:spLocks noChangeArrowheads="1"/>
          </p:cNvSpPr>
          <p:nvPr/>
        </p:nvSpPr>
        <p:spPr bwMode="auto">
          <a:xfrm>
            <a:off x="3467532" y="2497138"/>
            <a:ext cx="1641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spcBef>
                <a:spcPct val="50000"/>
              </a:spcBef>
              <a:buClrTx/>
              <a:buSzTx/>
              <a:buFontTx/>
              <a:buNone/>
            </a:pPr>
            <a:r>
              <a:rPr lang="tr-TR" altLang="tr-TR" sz="1200" dirty="0">
                <a:solidFill>
                  <a:schemeClr val="tx2"/>
                </a:solidFill>
                <a:latin typeface="Verdana" pitchFamily="34" charset="0"/>
              </a:rPr>
              <a:t>AYAKLARINLA KALDIR</a:t>
            </a:r>
          </a:p>
        </p:txBody>
      </p:sp>
      <p:sp>
        <p:nvSpPr>
          <p:cNvPr id="55302" name="Text Box 19"/>
          <p:cNvSpPr txBox="1">
            <a:spLocks noChangeArrowheads="1"/>
          </p:cNvSpPr>
          <p:nvPr/>
        </p:nvSpPr>
        <p:spPr bwMode="auto">
          <a:xfrm>
            <a:off x="7075488" y="2725738"/>
            <a:ext cx="1230312"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spcBef>
                <a:spcPct val="50000"/>
              </a:spcBef>
              <a:buClrTx/>
              <a:buSzTx/>
              <a:buFontTx/>
              <a:buNone/>
            </a:pPr>
            <a:r>
              <a:rPr lang="tr-TR" altLang="tr-TR" sz="1200">
                <a:solidFill>
                  <a:schemeClr val="tx2"/>
                </a:solidFill>
                <a:latin typeface="Verdana" pitchFamily="34" charset="0"/>
              </a:rPr>
              <a:t>NEREYE GİTTİĞİNİ GÖR</a:t>
            </a:r>
          </a:p>
        </p:txBody>
      </p:sp>
      <p:sp>
        <p:nvSpPr>
          <p:cNvPr id="55303" name="Text Box 20"/>
          <p:cNvSpPr txBox="1">
            <a:spLocks noChangeArrowheads="1"/>
          </p:cNvSpPr>
          <p:nvPr/>
        </p:nvSpPr>
        <p:spPr bwMode="auto">
          <a:xfrm>
            <a:off x="3294063" y="5561013"/>
            <a:ext cx="1887537"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spcBef>
                <a:spcPct val="50000"/>
              </a:spcBef>
              <a:buClrTx/>
              <a:buSzTx/>
              <a:buFontTx/>
              <a:buNone/>
            </a:pPr>
            <a:r>
              <a:rPr lang="tr-TR" altLang="tr-TR" sz="1200">
                <a:solidFill>
                  <a:schemeClr val="tx2"/>
                </a:solidFill>
                <a:latin typeface="Verdana" pitchFamily="34" charset="0"/>
              </a:rPr>
              <a:t>VÜCUDUNU DÖNDÜRMEDEN ÖNCE AYAĞINI HAREKET ETTİR </a:t>
            </a:r>
          </a:p>
        </p:txBody>
      </p:sp>
      <p:sp>
        <p:nvSpPr>
          <p:cNvPr id="55304" name="Text Box 21"/>
          <p:cNvSpPr txBox="1">
            <a:spLocks noChangeArrowheads="1"/>
          </p:cNvSpPr>
          <p:nvPr/>
        </p:nvSpPr>
        <p:spPr bwMode="auto">
          <a:xfrm>
            <a:off x="5926932" y="4435114"/>
            <a:ext cx="274952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spcBef>
                <a:spcPct val="50000"/>
              </a:spcBef>
              <a:buClrTx/>
              <a:buSzTx/>
              <a:buFontTx/>
              <a:buNone/>
            </a:pPr>
            <a:r>
              <a:rPr lang="tr-TR" altLang="tr-TR" sz="1200" dirty="0">
                <a:solidFill>
                  <a:schemeClr val="tx2"/>
                </a:solidFill>
                <a:latin typeface="Verdana" pitchFamily="34" charset="0"/>
              </a:rPr>
              <a:t>İNDİRİKEN DİZLERİ EĞ VE YÜKÜ AYAKLARINA VER</a:t>
            </a:r>
          </a:p>
        </p:txBody>
      </p:sp>
      <p:sp>
        <p:nvSpPr>
          <p:cNvPr id="55305" name="Text Box 22"/>
          <p:cNvSpPr txBox="1">
            <a:spLocks noChangeArrowheads="1"/>
          </p:cNvSpPr>
          <p:nvPr/>
        </p:nvSpPr>
        <p:spPr bwMode="auto">
          <a:xfrm>
            <a:off x="4981575" y="5561013"/>
            <a:ext cx="172402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spcBef>
                <a:spcPct val="50000"/>
              </a:spcBef>
              <a:buClrTx/>
              <a:buSzTx/>
              <a:buFontTx/>
              <a:buNone/>
            </a:pPr>
            <a:r>
              <a:rPr lang="tr-TR" altLang="tr-TR" sz="1200">
                <a:solidFill>
                  <a:schemeClr val="tx2"/>
                </a:solidFill>
                <a:latin typeface="Verdana" pitchFamily="34" charset="0"/>
              </a:rPr>
              <a:t>PARMAKLARINI KORUYARAK YAVAŞÇA  YÜKÜ KAYDIR</a:t>
            </a:r>
          </a:p>
        </p:txBody>
      </p:sp>
    </p:spTree>
    <p:extLst>
      <p:ext uri="{BB962C8B-B14F-4D97-AF65-F5344CB8AC3E}">
        <p14:creationId xmlns:p14="http://schemas.microsoft.com/office/powerpoint/2010/main" xmlns="" val="3050044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07504" y="116632"/>
            <a:ext cx="8856984" cy="6771084"/>
          </a:xfrm>
          <a:prstGeom prst="rect">
            <a:avLst/>
          </a:prstGeom>
        </p:spPr>
        <p:txBody>
          <a:bodyPr wrap="square">
            <a:spAutoFit/>
          </a:bodyPr>
          <a:lstStyle/>
          <a:p>
            <a:pPr marL="571500" indent="-571500" algn="ctr">
              <a:buFont typeface="Wingdings" panose="05000000000000000000" pitchFamily="2" charset="2"/>
              <a:buChar char="ü"/>
            </a:pPr>
            <a:r>
              <a:rPr lang="tr-TR" sz="3600" b="1" dirty="0">
                <a:solidFill>
                  <a:srgbClr val="0070C0"/>
                </a:solidFill>
              </a:rPr>
              <a:t>PATLAMA, PARLAMA, YANGIN VE YANGINDAN KORUNMA</a:t>
            </a:r>
            <a:endParaRPr lang="tr-TR" sz="3600" b="1" dirty="0" smtClean="0">
              <a:solidFill>
                <a:srgbClr val="0070C0"/>
              </a:solidFill>
            </a:endParaRPr>
          </a:p>
          <a:p>
            <a:endParaRPr lang="tr-TR" sz="2400" dirty="0">
              <a:solidFill>
                <a:srgbClr val="FF0000"/>
              </a:solidFill>
            </a:endParaRPr>
          </a:p>
          <a:p>
            <a:r>
              <a:rPr lang="tr-TR" sz="2000" dirty="0" smtClean="0">
                <a:solidFill>
                  <a:srgbClr val="FF0000"/>
                </a:solidFill>
              </a:rPr>
              <a:t>YANMA: </a:t>
            </a:r>
          </a:p>
          <a:p>
            <a:r>
              <a:rPr lang="tr-TR" sz="2000" dirty="0" smtClean="0"/>
              <a:t>Yanıcı </a:t>
            </a:r>
            <a:r>
              <a:rPr lang="tr-TR" sz="2000" dirty="0"/>
              <a:t>maddenin ısı ve oksijenle birleşmesi sonucu oluşan kimyasal bir olaydır</a:t>
            </a:r>
            <a:r>
              <a:rPr lang="tr-TR" sz="2000" dirty="0" smtClean="0"/>
              <a:t>.  Yanma </a:t>
            </a:r>
            <a:r>
              <a:rPr lang="tr-TR" sz="2000" dirty="0"/>
              <a:t>olayının oluşabilmesi için; yanıcı madde, ısı ve oksijenin bir arada bulunması gerekir. </a:t>
            </a:r>
            <a:endParaRPr lang="tr-TR" sz="2000" dirty="0" smtClean="0"/>
          </a:p>
          <a:p>
            <a:endParaRPr lang="tr-TR" sz="2000" dirty="0" smtClean="0"/>
          </a:p>
          <a:p>
            <a:r>
              <a:rPr lang="tr-TR" sz="2000" dirty="0" smtClean="0">
                <a:solidFill>
                  <a:srgbClr val="FF0000"/>
                </a:solidFill>
              </a:rPr>
              <a:t>YANMA ÇEŞİTLERİ: </a:t>
            </a:r>
            <a:endParaRPr lang="tr-TR" sz="2000" dirty="0">
              <a:solidFill>
                <a:srgbClr val="FF0000"/>
              </a:solidFill>
            </a:endParaRPr>
          </a:p>
          <a:p>
            <a:r>
              <a:rPr lang="tr-TR" sz="2000" dirty="0" smtClean="0"/>
              <a:t>1- YAVAŞ </a:t>
            </a:r>
            <a:r>
              <a:rPr lang="tr-TR" sz="2000" dirty="0"/>
              <a:t>YANMA</a:t>
            </a:r>
          </a:p>
          <a:p>
            <a:r>
              <a:rPr lang="tr-TR" sz="2000" dirty="0" smtClean="0"/>
              <a:t>2- KENDİ </a:t>
            </a:r>
            <a:r>
              <a:rPr lang="tr-TR" sz="2000" dirty="0"/>
              <a:t>KENDİNE YANMA</a:t>
            </a:r>
          </a:p>
          <a:p>
            <a:r>
              <a:rPr lang="tr-TR" sz="2000" dirty="0" smtClean="0"/>
              <a:t>3- HIZLI </a:t>
            </a:r>
            <a:r>
              <a:rPr lang="tr-TR" sz="2000" dirty="0"/>
              <a:t>YANMA</a:t>
            </a:r>
          </a:p>
          <a:p>
            <a:r>
              <a:rPr lang="tr-TR" sz="2000" dirty="0" smtClean="0"/>
              <a:t>4- PARLAMA </a:t>
            </a:r>
            <a:r>
              <a:rPr lang="tr-TR" sz="2000" dirty="0"/>
              <a:t>– PATLAMA ŞEKLİNDE YANMA</a:t>
            </a:r>
          </a:p>
          <a:p>
            <a:r>
              <a:rPr lang="tr-TR" sz="2000" dirty="0" smtClean="0"/>
              <a:t>5- DETONASYON</a:t>
            </a:r>
          </a:p>
          <a:p>
            <a:endParaRPr lang="tr-TR" sz="2000" dirty="0"/>
          </a:p>
          <a:p>
            <a:r>
              <a:rPr lang="tr-TR" sz="2000" dirty="0">
                <a:solidFill>
                  <a:srgbClr val="FF0000"/>
                </a:solidFill>
              </a:rPr>
              <a:t>YANGININ FARKEDİLMESİNDEKİ  OLUŞUM SAFHALARI</a:t>
            </a:r>
          </a:p>
          <a:p>
            <a:r>
              <a:rPr lang="tr-TR" sz="2000" dirty="0"/>
              <a:t>İlk aşamasında, KOKU,</a:t>
            </a:r>
          </a:p>
          <a:p>
            <a:r>
              <a:rPr lang="tr-TR" sz="2000" dirty="0"/>
              <a:t>İkinci aşamasında, DUMAN,</a:t>
            </a:r>
          </a:p>
          <a:p>
            <a:r>
              <a:rPr lang="tr-TR" sz="2000" dirty="0"/>
              <a:t>Üçüncü aşamasında, ALEV  görülür. </a:t>
            </a:r>
          </a:p>
          <a:p>
            <a:endParaRPr lang="tr-TR" dirty="0"/>
          </a:p>
        </p:txBody>
      </p:sp>
    </p:spTree>
    <p:extLst>
      <p:ext uri="{BB962C8B-B14F-4D97-AF65-F5344CB8AC3E}">
        <p14:creationId xmlns:p14="http://schemas.microsoft.com/office/powerpoint/2010/main" xmlns="" val="4252697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9036496" cy="6858000"/>
          </a:xfrm>
        </p:spPr>
        <p:txBody>
          <a:bodyPr>
            <a:normAutofit lnSpcReduction="10000"/>
          </a:bodyPr>
          <a:lstStyle/>
          <a:p>
            <a:pPr marL="0" indent="0" algn="ctr">
              <a:buNone/>
            </a:pPr>
            <a:r>
              <a:rPr lang="it-IT" sz="3200" b="1" dirty="0" smtClean="0">
                <a:solidFill>
                  <a:srgbClr val="C00000"/>
                </a:solidFill>
                <a:latin typeface="Calibri" panose="020F0502020204030204" pitchFamily="34" charset="0"/>
              </a:rPr>
              <a:t>YANGIN SINIFLARI</a:t>
            </a:r>
            <a:endParaRPr lang="tr-TR" sz="3200" b="1" dirty="0" smtClean="0">
              <a:solidFill>
                <a:srgbClr val="C00000"/>
              </a:solidFill>
              <a:latin typeface="Calibri" panose="020F0502020204030204" pitchFamily="34" charset="0"/>
            </a:endParaRPr>
          </a:p>
          <a:p>
            <a:pPr marL="0" indent="0" algn="ctr">
              <a:buNone/>
            </a:pPr>
            <a:endParaRPr lang="it-IT" sz="2400" b="1" dirty="0">
              <a:solidFill>
                <a:srgbClr val="C00000"/>
              </a:solidFill>
              <a:latin typeface="Calibri" panose="020F0502020204030204" pitchFamily="34" charset="0"/>
            </a:endParaRPr>
          </a:p>
          <a:p>
            <a:pPr marL="0" indent="0" algn="ctr">
              <a:buNone/>
            </a:pPr>
            <a:r>
              <a:rPr lang="it-IT" sz="2400" b="1" dirty="0" smtClean="0">
                <a:solidFill>
                  <a:srgbClr val="C00000"/>
                </a:solidFill>
              </a:rPr>
              <a:t>A</a:t>
            </a:r>
            <a:r>
              <a:rPr lang="it-IT" sz="2400" dirty="0" smtClean="0"/>
              <a:t> SINIFI YANGINLAR</a:t>
            </a:r>
            <a:r>
              <a:rPr lang="tr-TR" sz="2400" dirty="0" smtClean="0"/>
              <a:t> (</a:t>
            </a:r>
            <a:r>
              <a:rPr lang="tr-TR" sz="2000" b="1" dirty="0" smtClean="0">
                <a:solidFill>
                  <a:srgbClr val="000000"/>
                </a:solidFill>
                <a:latin typeface="Times New Roman"/>
                <a:ea typeface="Times New Roman"/>
                <a:cs typeface="Times New Roman"/>
              </a:rPr>
              <a:t>Katı madde yangınları)</a:t>
            </a:r>
          </a:p>
          <a:p>
            <a:pPr marL="0" indent="0" algn="ctr" fontAlgn="ctr">
              <a:lnSpc>
                <a:spcPct val="115000"/>
              </a:lnSpc>
              <a:spcBef>
                <a:spcPts val="0"/>
              </a:spcBef>
              <a:buNone/>
            </a:pPr>
            <a:r>
              <a:rPr lang="tr-TR" sz="2000" b="1" dirty="0" smtClean="0">
                <a:solidFill>
                  <a:srgbClr val="FF0000"/>
                </a:solidFill>
                <a:latin typeface="Calibri"/>
                <a:ea typeface="Calibri"/>
                <a:cs typeface="Times New Roman"/>
              </a:rPr>
              <a:t>Çok maksatlı kuru kimyevi toz ve su </a:t>
            </a:r>
            <a:endParaRPr lang="tr-TR" sz="2400" dirty="0" smtClean="0">
              <a:latin typeface="Arial"/>
            </a:endParaRPr>
          </a:p>
          <a:p>
            <a:pPr marL="0" indent="0" algn="ctr">
              <a:buNone/>
            </a:pPr>
            <a:endParaRPr lang="it-IT" sz="2400" dirty="0" smtClean="0"/>
          </a:p>
          <a:p>
            <a:pPr marL="0" indent="0" algn="ctr">
              <a:buNone/>
            </a:pPr>
            <a:r>
              <a:rPr lang="it-IT" sz="2400" b="1" dirty="0" smtClean="0">
                <a:solidFill>
                  <a:srgbClr val="C00000"/>
                </a:solidFill>
              </a:rPr>
              <a:t>B</a:t>
            </a:r>
            <a:r>
              <a:rPr lang="it-IT" sz="2400" dirty="0" smtClean="0"/>
              <a:t> </a:t>
            </a:r>
            <a:r>
              <a:rPr lang="it-IT" sz="2400" dirty="0"/>
              <a:t>SINIFI </a:t>
            </a:r>
            <a:r>
              <a:rPr lang="it-IT" sz="2400" dirty="0" smtClean="0"/>
              <a:t>YANGINLAR</a:t>
            </a:r>
            <a:r>
              <a:rPr lang="tr-TR" sz="2400" dirty="0" smtClean="0"/>
              <a:t> (</a:t>
            </a:r>
            <a:r>
              <a:rPr lang="tr-TR" sz="2000" b="1" dirty="0" smtClean="0">
                <a:solidFill>
                  <a:srgbClr val="000000"/>
                </a:solidFill>
                <a:latin typeface="Times New Roman"/>
                <a:ea typeface="Times New Roman"/>
                <a:cs typeface="Times New Roman"/>
              </a:rPr>
              <a:t>Sıvı </a:t>
            </a:r>
            <a:r>
              <a:rPr lang="tr-TR" sz="2000" b="1" dirty="0">
                <a:solidFill>
                  <a:srgbClr val="000000"/>
                </a:solidFill>
                <a:latin typeface="Times New Roman"/>
                <a:ea typeface="Times New Roman"/>
                <a:cs typeface="Times New Roman"/>
              </a:rPr>
              <a:t>(akaryakıt) </a:t>
            </a:r>
            <a:r>
              <a:rPr lang="tr-TR" sz="2000" b="1" dirty="0" smtClean="0">
                <a:solidFill>
                  <a:srgbClr val="000000"/>
                </a:solidFill>
                <a:latin typeface="Times New Roman"/>
                <a:ea typeface="Times New Roman"/>
                <a:cs typeface="Times New Roman"/>
              </a:rPr>
              <a:t>yangınları</a:t>
            </a:r>
            <a:r>
              <a:rPr lang="tr-TR" sz="2400" b="1" dirty="0" smtClean="0">
                <a:solidFill>
                  <a:srgbClr val="000000"/>
                </a:solidFill>
                <a:latin typeface="Times New Roman"/>
                <a:ea typeface="Times New Roman"/>
                <a:cs typeface="Times New Roman"/>
              </a:rPr>
              <a:t>)</a:t>
            </a:r>
            <a:endParaRPr lang="tr-TR" sz="2800" dirty="0">
              <a:latin typeface="Arial"/>
            </a:endParaRPr>
          </a:p>
          <a:p>
            <a:pPr marL="0" indent="0" algn="ctr" fontAlgn="ctr">
              <a:lnSpc>
                <a:spcPct val="115000"/>
              </a:lnSpc>
              <a:spcBef>
                <a:spcPts val="0"/>
              </a:spcBef>
              <a:buNone/>
            </a:pPr>
            <a:r>
              <a:rPr lang="tr-TR" sz="2400" b="1" dirty="0">
                <a:solidFill>
                  <a:srgbClr val="FF0000"/>
                </a:solidFill>
                <a:latin typeface="Calibri"/>
                <a:ea typeface="Calibri"/>
                <a:cs typeface="Times New Roman"/>
              </a:rPr>
              <a:t>Kuru Kimyevi Toz, CO2  ve Köpük</a:t>
            </a:r>
            <a:endParaRPr lang="tr-TR" sz="2800" dirty="0">
              <a:latin typeface="Arial"/>
            </a:endParaRPr>
          </a:p>
          <a:p>
            <a:pPr marL="0" indent="0" algn="ctr">
              <a:buNone/>
            </a:pPr>
            <a:endParaRPr lang="it-IT" sz="2400" dirty="0" smtClean="0"/>
          </a:p>
          <a:p>
            <a:pPr marL="0" indent="0" algn="ctr">
              <a:buNone/>
            </a:pPr>
            <a:r>
              <a:rPr lang="it-IT" sz="2400" b="1" dirty="0" smtClean="0">
                <a:solidFill>
                  <a:srgbClr val="C00000"/>
                </a:solidFill>
              </a:rPr>
              <a:t>C</a:t>
            </a:r>
            <a:r>
              <a:rPr lang="it-IT" sz="2400" dirty="0" smtClean="0"/>
              <a:t> </a:t>
            </a:r>
            <a:r>
              <a:rPr lang="it-IT" sz="2400" dirty="0"/>
              <a:t>SINIFI </a:t>
            </a:r>
            <a:r>
              <a:rPr lang="it-IT" sz="2400" dirty="0" smtClean="0"/>
              <a:t>YANGINLAR</a:t>
            </a:r>
            <a:r>
              <a:rPr lang="tr-TR" sz="2400" dirty="0" smtClean="0"/>
              <a:t> (</a:t>
            </a:r>
            <a:r>
              <a:rPr lang="tr-TR" sz="2000" b="1" dirty="0" smtClean="0">
                <a:solidFill>
                  <a:srgbClr val="000000"/>
                </a:solidFill>
                <a:latin typeface="Times New Roman"/>
                <a:ea typeface="Times New Roman"/>
                <a:cs typeface="Times New Roman"/>
              </a:rPr>
              <a:t>Gaz yangınları</a:t>
            </a:r>
            <a:r>
              <a:rPr lang="tr-TR" sz="2400" b="1" dirty="0" smtClean="0">
                <a:solidFill>
                  <a:srgbClr val="000000"/>
                </a:solidFill>
                <a:latin typeface="Times New Roman"/>
                <a:ea typeface="Times New Roman"/>
                <a:cs typeface="Times New Roman"/>
              </a:rPr>
              <a:t>)</a:t>
            </a:r>
            <a:endParaRPr lang="tr-TR" sz="2800" dirty="0">
              <a:latin typeface="Arial"/>
            </a:endParaRPr>
          </a:p>
          <a:p>
            <a:pPr marL="0" indent="0" algn="ctr" fontAlgn="ctr">
              <a:lnSpc>
                <a:spcPct val="115000"/>
              </a:lnSpc>
              <a:spcBef>
                <a:spcPts val="0"/>
              </a:spcBef>
              <a:buNone/>
            </a:pPr>
            <a:r>
              <a:rPr lang="tr-TR" sz="2400" b="1" dirty="0">
                <a:solidFill>
                  <a:srgbClr val="FF0000"/>
                </a:solidFill>
                <a:latin typeface="Calibri"/>
                <a:ea typeface="Calibri"/>
                <a:cs typeface="Times New Roman"/>
              </a:rPr>
              <a:t>Kuru Kimyevi Toz</a:t>
            </a:r>
            <a:r>
              <a:rPr lang="tr-TR" sz="2400" b="1" dirty="0" smtClean="0">
                <a:solidFill>
                  <a:srgbClr val="FF0000"/>
                </a:solidFill>
                <a:latin typeface="Calibri"/>
                <a:ea typeface="Calibri"/>
                <a:cs typeface="Times New Roman"/>
              </a:rPr>
              <a:t>, CO2 ve Köpük</a:t>
            </a:r>
            <a:endParaRPr lang="tr-TR" sz="2800" dirty="0">
              <a:latin typeface="Arial"/>
            </a:endParaRPr>
          </a:p>
          <a:p>
            <a:pPr marL="0" indent="0" algn="ctr">
              <a:buNone/>
            </a:pPr>
            <a:endParaRPr lang="it-IT" sz="2400" dirty="0"/>
          </a:p>
          <a:p>
            <a:pPr marL="0" indent="0" algn="ctr">
              <a:buNone/>
            </a:pPr>
            <a:r>
              <a:rPr lang="it-IT" sz="2400" b="1" dirty="0">
                <a:solidFill>
                  <a:srgbClr val="C00000"/>
                </a:solidFill>
              </a:rPr>
              <a:t>D</a:t>
            </a:r>
            <a:r>
              <a:rPr lang="it-IT" sz="2400" dirty="0"/>
              <a:t> SINIFI </a:t>
            </a:r>
            <a:r>
              <a:rPr lang="it-IT" sz="2400" dirty="0" smtClean="0"/>
              <a:t>YANGINLAR</a:t>
            </a:r>
            <a:r>
              <a:rPr lang="tr-TR" sz="2400" dirty="0" smtClean="0"/>
              <a:t> (</a:t>
            </a:r>
            <a:r>
              <a:rPr lang="tr-TR" sz="2000" b="1" dirty="0" smtClean="0">
                <a:solidFill>
                  <a:srgbClr val="000000"/>
                </a:solidFill>
                <a:latin typeface="Times New Roman"/>
                <a:ea typeface="Times New Roman"/>
                <a:cs typeface="Times New Roman"/>
              </a:rPr>
              <a:t>Metal </a:t>
            </a:r>
            <a:r>
              <a:rPr lang="tr-TR" sz="2000" b="1" dirty="0">
                <a:solidFill>
                  <a:srgbClr val="000000"/>
                </a:solidFill>
                <a:latin typeface="Times New Roman"/>
                <a:ea typeface="Times New Roman"/>
                <a:cs typeface="Times New Roman"/>
              </a:rPr>
              <a:t>tozu </a:t>
            </a:r>
            <a:r>
              <a:rPr lang="tr-TR" sz="2000" b="1" dirty="0" smtClean="0">
                <a:solidFill>
                  <a:srgbClr val="000000"/>
                </a:solidFill>
                <a:latin typeface="Times New Roman"/>
                <a:ea typeface="Times New Roman"/>
                <a:cs typeface="Times New Roman"/>
              </a:rPr>
              <a:t>yangınları</a:t>
            </a:r>
            <a:r>
              <a:rPr lang="tr-TR" sz="2400" b="1" dirty="0" smtClean="0">
                <a:solidFill>
                  <a:srgbClr val="000000"/>
                </a:solidFill>
                <a:latin typeface="Times New Roman"/>
                <a:ea typeface="Times New Roman"/>
                <a:cs typeface="Times New Roman"/>
              </a:rPr>
              <a:t>)</a:t>
            </a:r>
            <a:endParaRPr lang="tr-TR" sz="2800" dirty="0" smtClean="0">
              <a:latin typeface="Arial"/>
            </a:endParaRPr>
          </a:p>
          <a:p>
            <a:pPr marL="0" indent="0" algn="ctr" fontAlgn="ctr">
              <a:lnSpc>
                <a:spcPct val="115000"/>
              </a:lnSpc>
              <a:spcBef>
                <a:spcPts val="0"/>
              </a:spcBef>
              <a:buNone/>
            </a:pPr>
            <a:r>
              <a:rPr lang="tr-TR" sz="2400" b="1" dirty="0" smtClean="0">
                <a:solidFill>
                  <a:srgbClr val="FF0000"/>
                </a:solidFill>
                <a:latin typeface="Calibri"/>
                <a:ea typeface="Calibri"/>
                <a:cs typeface="Times New Roman"/>
              </a:rPr>
              <a:t>Kuru Metal tozu(Alkali Borat)</a:t>
            </a:r>
            <a:endParaRPr lang="tr-TR" sz="2800" dirty="0" smtClean="0">
              <a:latin typeface="Arial"/>
            </a:endParaRPr>
          </a:p>
          <a:p>
            <a:pPr marL="0" indent="0">
              <a:buNone/>
            </a:pPr>
            <a:endParaRPr lang="it-IT" sz="2400" dirty="0"/>
          </a:p>
          <a:p>
            <a:pPr marL="0" indent="0" algn="ctr">
              <a:buNone/>
            </a:pPr>
            <a:r>
              <a:rPr lang="it-IT" sz="2400" b="1" dirty="0">
                <a:solidFill>
                  <a:srgbClr val="C00000"/>
                </a:solidFill>
              </a:rPr>
              <a:t>E</a:t>
            </a:r>
            <a:r>
              <a:rPr lang="it-IT" sz="2400" dirty="0"/>
              <a:t> SINIFI </a:t>
            </a:r>
            <a:r>
              <a:rPr lang="it-IT" sz="2400" dirty="0" smtClean="0"/>
              <a:t>YANGINLAR</a:t>
            </a:r>
            <a:r>
              <a:rPr lang="tr-TR" sz="2400" dirty="0" smtClean="0"/>
              <a:t> (</a:t>
            </a:r>
            <a:r>
              <a:rPr lang="tr-TR" sz="1800" b="1" dirty="0" smtClean="0">
                <a:solidFill>
                  <a:srgbClr val="000000"/>
                </a:solidFill>
                <a:latin typeface="Times New Roman"/>
                <a:ea typeface="Times New Roman"/>
                <a:cs typeface="Times New Roman"/>
              </a:rPr>
              <a:t>Elektrik Yang</a:t>
            </a:r>
            <a:r>
              <a:rPr lang="tr-TR" sz="2000" b="1" dirty="0" smtClean="0">
                <a:solidFill>
                  <a:srgbClr val="000000"/>
                </a:solidFill>
                <a:latin typeface="Times New Roman"/>
                <a:ea typeface="Times New Roman"/>
                <a:cs typeface="Times New Roman"/>
              </a:rPr>
              <a:t>ınları</a:t>
            </a:r>
            <a:r>
              <a:rPr lang="tr-TR" sz="2400" b="1" dirty="0" smtClean="0">
                <a:solidFill>
                  <a:srgbClr val="000000"/>
                </a:solidFill>
                <a:latin typeface="Times New Roman"/>
                <a:ea typeface="Times New Roman"/>
                <a:cs typeface="Times New Roman"/>
              </a:rPr>
              <a:t>)</a:t>
            </a:r>
            <a:endParaRPr lang="tr-TR" sz="2800" dirty="0">
              <a:latin typeface="Arial"/>
            </a:endParaRPr>
          </a:p>
          <a:p>
            <a:pPr marL="0" indent="0" algn="ctr" fontAlgn="ctr">
              <a:lnSpc>
                <a:spcPct val="115000"/>
              </a:lnSpc>
              <a:spcBef>
                <a:spcPts val="0"/>
              </a:spcBef>
              <a:buNone/>
            </a:pPr>
            <a:r>
              <a:rPr lang="tr-TR" sz="2400" b="1" dirty="0">
                <a:solidFill>
                  <a:srgbClr val="FF0000"/>
                </a:solidFill>
                <a:latin typeface="Calibri"/>
                <a:ea typeface="Calibri"/>
                <a:cs typeface="Times New Roman"/>
              </a:rPr>
              <a:t>CO2</a:t>
            </a:r>
            <a:endParaRPr lang="tr-TR" sz="2800" dirty="0">
              <a:latin typeface="Arial"/>
            </a:endParaRPr>
          </a:p>
          <a:p>
            <a:pPr marL="0" indent="0" algn="ctr">
              <a:buNone/>
            </a:pPr>
            <a:endParaRPr lang="tr-TR" sz="2400" dirty="0"/>
          </a:p>
        </p:txBody>
      </p:sp>
      <p:pic>
        <p:nvPicPr>
          <p:cNvPr id="552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1" y="692695"/>
            <a:ext cx="1000125" cy="10550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52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700808"/>
            <a:ext cx="1000125" cy="105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53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1" y="2859089"/>
            <a:ext cx="949225" cy="1001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530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7499" y="4077072"/>
            <a:ext cx="1011237" cy="1030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5302"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449" y="5173083"/>
            <a:ext cx="1030287" cy="1085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5" descr="Tam boyutlu görseli göster">
            <a:hlinkClick r:id="rId7"/>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467195" y="2532374"/>
            <a:ext cx="1386147" cy="1655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9695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718"/>
            <a:ext cx="8686800" cy="1188050"/>
          </a:xfrm>
        </p:spPr>
        <p:txBody>
          <a:bodyPr>
            <a:noAutofit/>
          </a:bodyPr>
          <a:lstStyle/>
          <a:p>
            <a:pPr algn="ctr"/>
            <a:r>
              <a:rPr lang="tr-TR" sz="2800" b="1" dirty="0" smtClean="0">
                <a:solidFill>
                  <a:srgbClr val="C00000"/>
                </a:solidFill>
              </a:rPr>
              <a:t>  </a:t>
            </a:r>
            <a:endParaRPr lang="tr-TR" sz="2800" dirty="0"/>
          </a:p>
        </p:txBody>
      </p:sp>
      <p:graphicFrame>
        <p:nvGraphicFramePr>
          <p:cNvPr id="12" name="İçerik Yer Tutucusu 11"/>
          <p:cNvGraphicFramePr>
            <a:graphicFrameLocks noGrp="1"/>
          </p:cNvGraphicFramePr>
          <p:nvPr>
            <p:ph idx="1"/>
            <p:extLst>
              <p:ext uri="{D42A27DB-BD31-4B8C-83A1-F6EECF244321}">
                <p14:modId xmlns:p14="http://schemas.microsoft.com/office/powerpoint/2010/main" xmlns="" val="477348184"/>
              </p:ext>
            </p:extLst>
          </p:nvPr>
        </p:nvGraphicFramePr>
        <p:xfrm>
          <a:off x="217488" y="4300538"/>
          <a:ext cx="1563687" cy="1063625"/>
        </p:xfrm>
        <a:graphic>
          <a:graphicData uri="http://schemas.openxmlformats.org/presentationml/2006/ole">
            <p:oleObj spid="_x0000_s47134" name="ClipArt" r:id="rId7" imgW="3659752" imgH="2488602" progId="">
              <p:embed/>
            </p:oleObj>
          </a:graphicData>
        </a:graphic>
      </p:graphicFrame>
      <p:pic>
        <p:nvPicPr>
          <p:cNvPr id="59394"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17011" y="941916"/>
            <a:ext cx="1432046" cy="1325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4"/>
          <p:cNvSpPr>
            <a:spLocks noChangeArrowheads="1"/>
          </p:cNvSpPr>
          <p:nvPr/>
        </p:nvSpPr>
        <p:spPr bwMode="auto">
          <a:xfrm>
            <a:off x="149490" y="2708920"/>
            <a:ext cx="1435100" cy="461962"/>
          </a:xfrm>
          <a:prstGeom prst="rect">
            <a:avLst/>
          </a:prstGeom>
          <a:noFill/>
          <a:ln w="9525">
            <a:noFill/>
            <a:miter lim="800000"/>
            <a:headEnd/>
            <a:tailEnd/>
          </a:ln>
        </p:spPr>
        <p:txBody>
          <a:bodyPr wrap="none" lIns="92075" tIns="46038" rIns="92075" bIns="46038">
            <a:spAutoFit/>
          </a:bodyPr>
          <a:lstStyle/>
          <a:p>
            <a:pPr eaLnBrk="0" hangingPunct="0"/>
            <a:r>
              <a:rPr lang="tr-TR" sz="2400" b="1" dirty="0"/>
              <a:t>1-İHMAL</a:t>
            </a:r>
          </a:p>
        </p:txBody>
      </p:sp>
      <p:sp>
        <p:nvSpPr>
          <p:cNvPr id="8" name="1 Başlık"/>
          <p:cNvSpPr txBox="1">
            <a:spLocks/>
          </p:cNvSpPr>
          <p:nvPr/>
        </p:nvSpPr>
        <p:spPr>
          <a:xfrm>
            <a:off x="290640" y="58397"/>
            <a:ext cx="8291513" cy="612775"/>
          </a:xfrm>
          <a:prstGeom prst="rect">
            <a:avLst/>
          </a:prstGeom>
        </p:spPr>
        <p:txBody>
          <a:bodyPr vert="horz" lIns="0" rIns="0" bIns="0" anchor="b">
            <a:normAutofit fontScale="900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defRPr/>
            </a:pPr>
            <a:r>
              <a:rPr lang="tr-TR" dirty="0" smtClean="0"/>
              <a:t>     </a:t>
            </a:r>
            <a:r>
              <a:rPr lang="tr-TR" sz="3600" b="1" dirty="0" smtClean="0">
                <a:solidFill>
                  <a:srgbClr val="FF0000"/>
                </a:solidFill>
                <a:latin typeface="+mn-lt"/>
              </a:rPr>
              <a:t>YANGIN SEBEPLERİ</a:t>
            </a:r>
            <a:endParaRPr lang="tr-TR" sz="3600" b="1" dirty="0">
              <a:solidFill>
                <a:srgbClr val="FF0000"/>
              </a:solidFill>
              <a:latin typeface="+mn-lt"/>
            </a:endParaRPr>
          </a:p>
        </p:txBody>
      </p:sp>
      <p:pic>
        <p:nvPicPr>
          <p:cNvPr id="9" name="Picture 11"/>
          <p:cNvPicPr>
            <a:picLocks noChangeAspect="1" noChangeArrowheads="1"/>
          </p:cNvPicPr>
          <p:nvPr/>
        </p:nvPicPr>
        <p:blipFill>
          <a:blip r:embed="rId9" cstate="print"/>
          <a:srcRect/>
          <a:stretch>
            <a:fillRect/>
          </a:stretch>
        </p:blipFill>
        <p:spPr bwMode="auto">
          <a:xfrm>
            <a:off x="1990518" y="980728"/>
            <a:ext cx="2044024" cy="1248139"/>
          </a:xfrm>
          <a:prstGeom prst="rect">
            <a:avLst/>
          </a:prstGeom>
          <a:noFill/>
          <a:ln w="9525">
            <a:noFill/>
            <a:miter lim="800000"/>
            <a:headEnd/>
            <a:tailEnd/>
          </a:ln>
        </p:spPr>
      </p:pic>
      <p:sp>
        <p:nvSpPr>
          <p:cNvPr id="11" name="Rectangle 6"/>
          <p:cNvSpPr>
            <a:spLocks noChangeArrowheads="1"/>
          </p:cNvSpPr>
          <p:nvPr/>
        </p:nvSpPr>
        <p:spPr bwMode="auto">
          <a:xfrm>
            <a:off x="1737894" y="2564904"/>
            <a:ext cx="2579688" cy="461963"/>
          </a:xfrm>
          <a:prstGeom prst="rect">
            <a:avLst/>
          </a:prstGeom>
          <a:noFill/>
          <a:ln w="9525">
            <a:noFill/>
            <a:miter lim="800000"/>
            <a:headEnd/>
            <a:tailEnd/>
          </a:ln>
        </p:spPr>
        <p:txBody>
          <a:bodyPr wrap="none" lIns="92075" tIns="46038" rIns="92075" bIns="46038">
            <a:spAutoFit/>
          </a:bodyPr>
          <a:lstStyle/>
          <a:p>
            <a:pPr eaLnBrk="0" hangingPunct="0"/>
            <a:r>
              <a:rPr lang="tr-TR" sz="2400" b="1" dirty="0"/>
              <a:t>2-TEDBİRSİZLİK</a:t>
            </a:r>
          </a:p>
        </p:txBody>
      </p:sp>
      <p:graphicFrame>
        <p:nvGraphicFramePr>
          <p:cNvPr id="5" name="Nesne 4"/>
          <p:cNvGraphicFramePr>
            <a:graphicFrameLocks/>
          </p:cNvGraphicFramePr>
          <p:nvPr>
            <p:extLst>
              <p:ext uri="{D42A27DB-BD31-4B8C-83A1-F6EECF244321}">
                <p14:modId xmlns:p14="http://schemas.microsoft.com/office/powerpoint/2010/main" xmlns="" val="4206791753"/>
              </p:ext>
            </p:extLst>
          </p:nvPr>
        </p:nvGraphicFramePr>
        <p:xfrm>
          <a:off x="4840628" y="872542"/>
          <a:ext cx="1728192" cy="1356378"/>
        </p:xfrm>
        <a:graphic>
          <a:graphicData uri="http://schemas.openxmlformats.org/presentationml/2006/ole">
            <p:oleObj spid="_x0000_s47135" name="ClipArt" r:id="rId10" imgW="3660726" imgH="3301218" progId="">
              <p:embed/>
            </p:oleObj>
          </a:graphicData>
        </a:graphic>
      </p:graphicFrame>
      <p:sp>
        <p:nvSpPr>
          <p:cNvPr id="13" name="Rectangle 8"/>
          <p:cNvSpPr>
            <a:spLocks noChangeArrowheads="1"/>
          </p:cNvSpPr>
          <p:nvPr/>
        </p:nvSpPr>
        <p:spPr bwMode="auto">
          <a:xfrm>
            <a:off x="4407929" y="2600978"/>
            <a:ext cx="2774950" cy="1201738"/>
          </a:xfrm>
          <a:prstGeom prst="rect">
            <a:avLst/>
          </a:prstGeom>
          <a:noFill/>
          <a:ln w="9525">
            <a:noFill/>
            <a:miter lim="800000"/>
            <a:headEnd/>
            <a:tailEnd/>
          </a:ln>
        </p:spPr>
        <p:txBody>
          <a:bodyPr wrap="none" lIns="92075" tIns="46038" rIns="92075" bIns="46038">
            <a:spAutoFit/>
          </a:bodyPr>
          <a:lstStyle/>
          <a:p>
            <a:pPr eaLnBrk="0" hangingPunct="0"/>
            <a:r>
              <a:rPr lang="tr-TR" sz="2400" b="1" dirty="0"/>
              <a:t>3-EMİR VE </a:t>
            </a:r>
          </a:p>
          <a:p>
            <a:pPr eaLnBrk="0" hangingPunct="0"/>
            <a:r>
              <a:rPr lang="tr-TR" sz="2400" b="1" dirty="0"/>
              <a:t>TALİMATLARA</a:t>
            </a:r>
          </a:p>
          <a:p>
            <a:pPr eaLnBrk="0" hangingPunct="0"/>
            <a:r>
              <a:rPr lang="tr-TR" sz="2400" b="1" dirty="0"/>
              <a:t>AYKIRI HAREKET</a:t>
            </a:r>
          </a:p>
        </p:txBody>
      </p:sp>
      <p:graphicFrame>
        <p:nvGraphicFramePr>
          <p:cNvPr id="7" name="Nesne 6"/>
          <p:cNvGraphicFramePr>
            <a:graphicFrameLocks/>
          </p:cNvGraphicFramePr>
          <p:nvPr>
            <p:extLst>
              <p:ext uri="{D42A27DB-BD31-4B8C-83A1-F6EECF244321}">
                <p14:modId xmlns:p14="http://schemas.microsoft.com/office/powerpoint/2010/main" xmlns="" val="285114668"/>
              </p:ext>
            </p:extLst>
          </p:nvPr>
        </p:nvGraphicFramePr>
        <p:xfrm>
          <a:off x="7092199" y="730157"/>
          <a:ext cx="1828800" cy="1590220"/>
        </p:xfrm>
        <a:graphic>
          <a:graphicData uri="http://schemas.openxmlformats.org/presentationml/2006/ole">
            <p:oleObj spid="_x0000_s47136" name="ClipArt" r:id="rId11" imgW="2571352" imgH="3660782" progId="">
              <p:embed/>
            </p:oleObj>
          </a:graphicData>
        </a:graphic>
      </p:graphicFrame>
      <p:sp>
        <p:nvSpPr>
          <p:cNvPr id="15" name="Rectangle 10"/>
          <p:cNvSpPr>
            <a:spLocks noChangeArrowheads="1"/>
          </p:cNvSpPr>
          <p:nvPr/>
        </p:nvSpPr>
        <p:spPr bwMode="auto">
          <a:xfrm>
            <a:off x="6891337" y="2742967"/>
            <a:ext cx="2252663" cy="461963"/>
          </a:xfrm>
          <a:prstGeom prst="rect">
            <a:avLst/>
          </a:prstGeom>
          <a:noFill/>
          <a:ln w="9525">
            <a:noFill/>
            <a:miter lim="800000"/>
            <a:headEnd/>
            <a:tailEnd/>
          </a:ln>
        </p:spPr>
        <p:txBody>
          <a:bodyPr wrap="none" lIns="92075" tIns="46038" rIns="92075" bIns="46038">
            <a:spAutoFit/>
          </a:bodyPr>
          <a:lstStyle/>
          <a:p>
            <a:pPr eaLnBrk="0" hangingPunct="0"/>
            <a:r>
              <a:rPr lang="tr-TR" sz="2400" b="1" dirty="0"/>
              <a:t>4-BİLGİSİZLİK</a:t>
            </a:r>
          </a:p>
        </p:txBody>
      </p:sp>
      <p:graphicFrame>
        <p:nvGraphicFramePr>
          <p:cNvPr id="14" name="Nesne 13"/>
          <p:cNvGraphicFramePr>
            <a:graphicFrameLocks/>
          </p:cNvGraphicFramePr>
          <p:nvPr>
            <p:extLst>
              <p:ext uri="{D42A27DB-BD31-4B8C-83A1-F6EECF244321}">
                <p14:modId xmlns:p14="http://schemas.microsoft.com/office/powerpoint/2010/main" xmlns="" val="2293136615"/>
              </p:ext>
            </p:extLst>
          </p:nvPr>
        </p:nvGraphicFramePr>
        <p:xfrm>
          <a:off x="2267199" y="3836829"/>
          <a:ext cx="1490662" cy="1760538"/>
        </p:xfrm>
        <a:graphic>
          <a:graphicData uri="http://schemas.openxmlformats.org/presentationml/2006/ole">
            <p:oleObj spid="_x0000_s47137" name="ClipArt" r:id="rId12" imgW="3657600" imgH="2878183" progId="">
              <p:embed/>
            </p:oleObj>
          </a:graphicData>
        </a:graphic>
      </p:graphicFrame>
      <p:pic>
        <p:nvPicPr>
          <p:cNvPr id="19" name="Picture 12"/>
          <p:cNvPicPr>
            <a:picLocks noChangeAspect="1" noChangeArrowheads="1"/>
          </p:cNvPicPr>
          <p:nvPr/>
        </p:nvPicPr>
        <p:blipFill>
          <a:blip r:embed="rId13" cstate="print"/>
          <a:srcRect/>
          <a:stretch>
            <a:fillRect/>
          </a:stretch>
        </p:blipFill>
        <p:spPr bwMode="auto">
          <a:xfrm>
            <a:off x="4439344" y="3809429"/>
            <a:ext cx="2108999" cy="1857250"/>
          </a:xfrm>
          <a:prstGeom prst="rect">
            <a:avLst/>
          </a:prstGeom>
          <a:noFill/>
          <a:ln w="9525">
            <a:noFill/>
            <a:miter lim="800000"/>
            <a:headEnd/>
            <a:tailEnd/>
          </a:ln>
        </p:spPr>
      </p:pic>
      <p:pic>
        <p:nvPicPr>
          <p:cNvPr id="20" name="Picture 10" descr="27724907"/>
          <p:cNvPicPr>
            <a:picLocks noChangeAspect="1" noChangeArrowheads="1"/>
          </p:cNvPicPr>
          <p:nvPr/>
        </p:nvPicPr>
        <p:blipFill>
          <a:blip r:embed="rId14" cstate="print"/>
          <a:srcRect/>
          <a:stretch>
            <a:fillRect/>
          </a:stretch>
        </p:blipFill>
        <p:spPr bwMode="auto">
          <a:xfrm>
            <a:off x="6946906" y="3809429"/>
            <a:ext cx="1969639" cy="1857250"/>
          </a:xfrm>
          <a:prstGeom prst="rect">
            <a:avLst/>
          </a:prstGeom>
          <a:noFill/>
          <a:ln w="9525">
            <a:noFill/>
            <a:miter lim="800000"/>
            <a:headEnd/>
            <a:tailEnd/>
          </a:ln>
        </p:spPr>
      </p:pic>
      <p:sp>
        <p:nvSpPr>
          <p:cNvPr id="21" name="Rectangle 4"/>
          <p:cNvSpPr>
            <a:spLocks noChangeArrowheads="1"/>
          </p:cNvSpPr>
          <p:nvPr/>
        </p:nvSpPr>
        <p:spPr bwMode="auto">
          <a:xfrm>
            <a:off x="54394" y="6165304"/>
            <a:ext cx="1949450" cy="461963"/>
          </a:xfrm>
          <a:prstGeom prst="rect">
            <a:avLst/>
          </a:prstGeom>
          <a:noFill/>
          <a:ln w="9525">
            <a:noFill/>
            <a:miter lim="800000"/>
            <a:headEnd/>
            <a:tailEnd/>
          </a:ln>
        </p:spPr>
        <p:txBody>
          <a:bodyPr wrap="none" lIns="92075" tIns="46038" rIns="92075" bIns="46038">
            <a:spAutoFit/>
          </a:bodyPr>
          <a:lstStyle/>
          <a:p>
            <a:pPr eaLnBrk="0" hangingPunct="0"/>
            <a:r>
              <a:rPr lang="tr-TR" sz="2400" b="1" dirty="0"/>
              <a:t>5-KAZALAR</a:t>
            </a:r>
          </a:p>
        </p:txBody>
      </p:sp>
      <p:sp>
        <p:nvSpPr>
          <p:cNvPr id="22" name="Rectangle 6"/>
          <p:cNvSpPr>
            <a:spLocks noChangeArrowheads="1"/>
          </p:cNvSpPr>
          <p:nvPr/>
        </p:nvSpPr>
        <p:spPr bwMode="auto">
          <a:xfrm>
            <a:off x="2126367" y="6093296"/>
            <a:ext cx="1908175" cy="461963"/>
          </a:xfrm>
          <a:prstGeom prst="rect">
            <a:avLst/>
          </a:prstGeom>
          <a:noFill/>
          <a:ln w="9525">
            <a:noFill/>
            <a:miter lim="800000"/>
            <a:headEnd/>
            <a:tailEnd/>
          </a:ln>
        </p:spPr>
        <p:txBody>
          <a:bodyPr wrap="none" lIns="92075" tIns="46038" rIns="92075" bIns="46038">
            <a:spAutoFit/>
          </a:bodyPr>
          <a:lstStyle/>
          <a:p>
            <a:pPr eaLnBrk="0" hangingPunct="0"/>
            <a:r>
              <a:rPr lang="tr-TR" sz="2400" b="1" dirty="0"/>
              <a:t>6-SABOTAJ</a:t>
            </a:r>
          </a:p>
        </p:txBody>
      </p:sp>
      <p:sp>
        <p:nvSpPr>
          <p:cNvPr id="23" name="Rectangle 8"/>
          <p:cNvSpPr>
            <a:spLocks noChangeArrowheads="1"/>
          </p:cNvSpPr>
          <p:nvPr/>
        </p:nvSpPr>
        <p:spPr bwMode="auto">
          <a:xfrm>
            <a:off x="4611193" y="6093295"/>
            <a:ext cx="1765300" cy="461963"/>
          </a:xfrm>
          <a:prstGeom prst="rect">
            <a:avLst/>
          </a:prstGeom>
          <a:noFill/>
          <a:ln w="9525">
            <a:noFill/>
            <a:miter lim="800000"/>
            <a:headEnd/>
            <a:tailEnd/>
          </a:ln>
        </p:spPr>
        <p:txBody>
          <a:bodyPr wrap="none" lIns="92075" tIns="46038" rIns="92075" bIns="46038">
            <a:spAutoFit/>
          </a:bodyPr>
          <a:lstStyle/>
          <a:p>
            <a:pPr eaLnBrk="0" hangingPunct="0"/>
            <a:r>
              <a:rPr lang="tr-TR" sz="2400" b="1" dirty="0"/>
              <a:t>7-SİRAYET</a:t>
            </a:r>
          </a:p>
        </p:txBody>
      </p:sp>
      <p:sp>
        <p:nvSpPr>
          <p:cNvPr id="24" name="Rectangle 9"/>
          <p:cNvSpPr>
            <a:spLocks noChangeArrowheads="1"/>
          </p:cNvSpPr>
          <p:nvPr/>
        </p:nvSpPr>
        <p:spPr bwMode="auto">
          <a:xfrm>
            <a:off x="6376493" y="6006306"/>
            <a:ext cx="2784475" cy="461963"/>
          </a:xfrm>
          <a:prstGeom prst="rect">
            <a:avLst/>
          </a:prstGeom>
          <a:noFill/>
          <a:ln w="9525">
            <a:noFill/>
            <a:miter lim="800000"/>
            <a:headEnd/>
            <a:tailEnd/>
          </a:ln>
        </p:spPr>
        <p:txBody>
          <a:bodyPr wrap="none" lIns="92075" tIns="46038" rIns="92075" bIns="46038">
            <a:spAutoFit/>
          </a:bodyPr>
          <a:lstStyle/>
          <a:p>
            <a:pPr eaLnBrk="0" hangingPunct="0"/>
            <a:r>
              <a:rPr lang="tr-TR" sz="2400" b="1" dirty="0"/>
              <a:t>8-TABİİ OLAYLAR</a:t>
            </a:r>
          </a:p>
        </p:txBody>
      </p:sp>
    </p:spTree>
    <p:extLst>
      <p:ext uri="{BB962C8B-B14F-4D97-AF65-F5344CB8AC3E}">
        <p14:creationId xmlns:p14="http://schemas.microsoft.com/office/powerpoint/2010/main" xmlns="" val="163265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75"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zer"/>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4" name="KAMERA.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iterate type="lt">
                                    <p:tmPct val="100000"/>
                                  </p:iterate>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75"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9" dur="75" fill="hold"/>
                                        <p:tgtEl>
                                          <p:spTgt spid="11">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Lazer"/>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5" name="Islık"/>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3" fill="hold" grpId="0" nodeType="clickEffect">
                                  <p:stCondLst>
                                    <p:cond delay="0"/>
                                  </p:stCondLst>
                                  <p:iterate type="lt">
                                    <p:tmPct val="100000"/>
                                  </p:iterate>
                                  <p:childTnLst>
                                    <p:set>
                                      <p:cBhvr>
                                        <p:cTn id="29" dur="1" fill="hold">
                                          <p:stCondLst>
                                            <p:cond delay="0"/>
                                          </p:stCondLst>
                                        </p:cTn>
                                        <p:tgtEl>
                                          <p:spTgt spid="13">
                                            <p:txEl>
                                              <p:pRg st="0" end="0"/>
                                            </p:txEl>
                                          </p:spTgt>
                                        </p:tgtEl>
                                        <p:attrNameLst>
                                          <p:attrName>style.visibility</p:attrName>
                                        </p:attrNameLst>
                                      </p:cBhvr>
                                      <p:to>
                                        <p:strVal val="visible"/>
                                      </p:to>
                                    </p:set>
                                    <p:anim calcmode="lin" valueType="num">
                                      <p:cBhvr additive="base">
                                        <p:cTn id="30" dur="75"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1" dur="75" fill="hold"/>
                                        <p:tgtEl>
                                          <p:spTgt spid="13">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Lazer"/>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3" fill="hold" grpId="0" nodeType="clickEffect">
                                  <p:stCondLst>
                                    <p:cond delay="0"/>
                                  </p:stCondLst>
                                  <p:iterate type="lt">
                                    <p:tmPct val="100000"/>
                                  </p:iterate>
                                  <p:childTnLst>
                                    <p:set>
                                      <p:cBhvr>
                                        <p:cTn id="35" dur="1" fill="hold">
                                          <p:stCondLst>
                                            <p:cond delay="0"/>
                                          </p:stCondLst>
                                        </p:cTn>
                                        <p:tgtEl>
                                          <p:spTgt spid="13">
                                            <p:txEl>
                                              <p:pRg st="1" end="1"/>
                                            </p:txEl>
                                          </p:spTgt>
                                        </p:tgtEl>
                                        <p:attrNameLst>
                                          <p:attrName>style.visibility</p:attrName>
                                        </p:attrNameLst>
                                      </p:cBhvr>
                                      <p:to>
                                        <p:strVal val="visible"/>
                                      </p:to>
                                    </p:set>
                                    <p:anim calcmode="lin" valueType="num">
                                      <p:cBhvr additive="base">
                                        <p:cTn id="36" dur="75"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37" dur="75" fill="hold"/>
                                        <p:tgtEl>
                                          <p:spTgt spid="13">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Lazer"/>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3" fill="hold" grpId="0" nodeType="clickEffect">
                                  <p:stCondLst>
                                    <p:cond delay="0"/>
                                  </p:stCondLst>
                                  <p:iterate type="lt">
                                    <p:tmPct val="100000"/>
                                  </p:iterate>
                                  <p:childTnLst>
                                    <p:set>
                                      <p:cBhvr>
                                        <p:cTn id="41" dur="1" fill="hold">
                                          <p:stCondLst>
                                            <p:cond delay="0"/>
                                          </p:stCondLst>
                                        </p:cTn>
                                        <p:tgtEl>
                                          <p:spTgt spid="13">
                                            <p:txEl>
                                              <p:pRg st="2" end="2"/>
                                            </p:txEl>
                                          </p:spTgt>
                                        </p:tgtEl>
                                        <p:attrNameLst>
                                          <p:attrName>style.visibility</p:attrName>
                                        </p:attrNameLst>
                                      </p:cBhvr>
                                      <p:to>
                                        <p:strVal val="visible"/>
                                      </p:to>
                                    </p:set>
                                    <p:anim calcmode="lin" valueType="num">
                                      <p:cBhvr additive="base">
                                        <p:cTn id="42" dur="75" fill="hold"/>
                                        <p:tgtEl>
                                          <p:spTgt spid="13">
                                            <p:txEl>
                                              <p:pRg st="2" end="2"/>
                                            </p:txEl>
                                          </p:spTgt>
                                        </p:tgtEl>
                                        <p:attrNameLst>
                                          <p:attrName>ppt_x</p:attrName>
                                        </p:attrNameLst>
                                      </p:cBhvr>
                                      <p:tavLst>
                                        <p:tav tm="0">
                                          <p:val>
                                            <p:strVal val="1+#ppt_w/2"/>
                                          </p:val>
                                        </p:tav>
                                        <p:tav tm="100000">
                                          <p:val>
                                            <p:strVal val="#ppt_x"/>
                                          </p:val>
                                        </p:tav>
                                      </p:tavLst>
                                    </p:anim>
                                    <p:anim calcmode="lin" valueType="num">
                                      <p:cBhvr additive="base">
                                        <p:cTn id="43" dur="75" fill="hold"/>
                                        <p:tgtEl>
                                          <p:spTgt spid="13">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Lazer"/>
                                        </p:tgtEl>
                                      </p:cMediaNode>
                                    </p:audio>
                                  </p:sub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0-#ppt_w/2"/>
                                          </p:val>
                                        </p:tav>
                                        <p:tav tm="100000">
                                          <p:val>
                                            <p:strVal val="#ppt_x"/>
                                          </p:val>
                                        </p:tav>
                                      </p:tavLst>
                                    </p:anim>
                                    <p:anim calcmode="lin" valueType="num">
                                      <p:cBhvr additive="base">
                                        <p:cTn id="49"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Islık"/>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3" fill="hold" grpId="0" nodeType="clickEffect">
                                  <p:stCondLst>
                                    <p:cond delay="0"/>
                                  </p:stCondLst>
                                  <p:iterate type="lt">
                                    <p:tmPct val="100000"/>
                                  </p:iterate>
                                  <p:childTnLst>
                                    <p:set>
                                      <p:cBhvr>
                                        <p:cTn id="53" dur="1" fill="hold">
                                          <p:stCondLst>
                                            <p:cond delay="0"/>
                                          </p:stCondLst>
                                        </p:cTn>
                                        <p:tgtEl>
                                          <p:spTgt spid="15">
                                            <p:txEl>
                                              <p:pRg st="0" end="0"/>
                                            </p:txEl>
                                          </p:spTgt>
                                        </p:tgtEl>
                                        <p:attrNameLst>
                                          <p:attrName>style.visibility</p:attrName>
                                        </p:attrNameLst>
                                      </p:cBhvr>
                                      <p:to>
                                        <p:strVal val="visible"/>
                                      </p:to>
                                    </p:set>
                                    <p:anim calcmode="lin" valueType="num">
                                      <p:cBhvr additive="base">
                                        <p:cTn id="54" dur="75"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55" dur="75" fill="hold"/>
                                        <p:tgtEl>
                                          <p:spTgt spid="1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Lazer"/>
                                        </p:tgtEl>
                                      </p:cMediaNode>
                                    </p:audio>
                                  </p:sub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1+#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6" name="Fren"/>
                                        </p:tgtEl>
                                      </p:cMediaNode>
                                    </p:audio>
                                  </p:sub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0-#ppt_w/2"/>
                                          </p:val>
                                        </p:tav>
                                        <p:tav tm="100000">
                                          <p:val>
                                            <p:strVal val="#ppt_x"/>
                                          </p:val>
                                        </p:tav>
                                      </p:tavLst>
                                    </p:anim>
                                    <p:anim calcmode="lin" valueType="num">
                                      <p:cBhvr additive="base">
                                        <p:cTn id="67"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5" name="Islık"/>
                                        </p:tgtEl>
                                      </p:cMediaNode>
                                    </p:audio>
                                  </p:subTnLst>
                                </p:cTn>
                              </p:par>
                            </p:childTnLst>
                          </p:cTn>
                        </p:par>
                      </p:childTnLst>
                    </p:cTn>
                  </p:par>
                  <p:par>
                    <p:cTn id="68" fill="hold">
                      <p:stCondLst>
                        <p:cond delay="indefinite"/>
                      </p:stCondLst>
                      <p:childTnLst>
                        <p:par>
                          <p:cTn id="69" fill="hold">
                            <p:stCondLst>
                              <p:cond delay="0"/>
                            </p:stCondLst>
                            <p:childTnLst>
                              <p:par>
                                <p:cTn id="70" presetID="3" presetClass="entr" presetSubtype="5"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linds(vertical)">
                                      <p:cBhvr>
                                        <p:cTn id="72" dur="500"/>
                                        <p:tgtEl>
                                          <p:spTgt spid="19"/>
                                        </p:tgtEl>
                                      </p:cBhvr>
                                    </p:animEffect>
                                  </p:childTnLst>
                                  <p:subTnLst>
                                    <p:audio>
                                      <p:cMediaNode>
                                        <p:cTn display="0" masterRel="sameClick">
                                          <p:stCondLst>
                                            <p:cond evt="begin" delay="0">
                                              <p:tn val="70"/>
                                            </p:cond>
                                          </p:stCondLst>
                                          <p:endCondLst>
                                            <p:cond evt="onStopAudio" delay="0">
                                              <p:tgtEl>
                                                <p:sldTgt/>
                                              </p:tgtEl>
                                            </p:cond>
                                          </p:endCondLst>
                                        </p:cTn>
                                        <p:tgtEl>
                                          <p:sndTgt r:embed="rId4" name="KAMERA.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3" fill="hold" grpId="0" nodeType="clickEffect">
                                  <p:stCondLst>
                                    <p:cond delay="0"/>
                                  </p:stCondLst>
                                  <p:iterate type="lt">
                                    <p:tmPct val="100000"/>
                                  </p:iterate>
                                  <p:childTnLst>
                                    <p:set>
                                      <p:cBhvr>
                                        <p:cTn id="76" dur="1" fill="hold">
                                          <p:stCondLst>
                                            <p:cond delay="0"/>
                                          </p:stCondLst>
                                        </p:cTn>
                                        <p:tgtEl>
                                          <p:spTgt spid="21">
                                            <p:txEl>
                                              <p:pRg st="0" end="0"/>
                                            </p:txEl>
                                          </p:spTgt>
                                        </p:tgtEl>
                                        <p:attrNameLst>
                                          <p:attrName>style.visibility</p:attrName>
                                        </p:attrNameLst>
                                      </p:cBhvr>
                                      <p:to>
                                        <p:strVal val="visible"/>
                                      </p:to>
                                    </p:set>
                                    <p:anim calcmode="lin" valueType="num">
                                      <p:cBhvr additive="base">
                                        <p:cTn id="77" dur="75"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78" dur="75" fill="hold"/>
                                        <p:tgtEl>
                                          <p:spTgt spid="21">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3" name="Lazer"/>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3" fill="hold" grpId="0" nodeType="clickEffect">
                                  <p:stCondLst>
                                    <p:cond delay="0"/>
                                  </p:stCondLst>
                                  <p:iterate type="lt">
                                    <p:tmPct val="100000"/>
                                  </p:iterate>
                                  <p:childTnLst>
                                    <p:set>
                                      <p:cBhvr>
                                        <p:cTn id="82" dur="1" fill="hold">
                                          <p:stCondLst>
                                            <p:cond delay="0"/>
                                          </p:stCondLst>
                                        </p:cTn>
                                        <p:tgtEl>
                                          <p:spTgt spid="22">
                                            <p:txEl>
                                              <p:pRg st="0" end="0"/>
                                            </p:txEl>
                                          </p:spTgt>
                                        </p:tgtEl>
                                        <p:attrNameLst>
                                          <p:attrName>style.visibility</p:attrName>
                                        </p:attrNameLst>
                                      </p:cBhvr>
                                      <p:to>
                                        <p:strVal val="visible"/>
                                      </p:to>
                                    </p:set>
                                    <p:anim calcmode="lin" valueType="num">
                                      <p:cBhvr additive="base">
                                        <p:cTn id="83" dur="75"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84" dur="75" fill="hold"/>
                                        <p:tgtEl>
                                          <p:spTgt spid="22">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Lazer"/>
                                        </p:tgtEl>
                                      </p:cMediaNode>
                                    </p:audio>
                                  </p:subTnLst>
                                </p:cTn>
                              </p:par>
                            </p:childTnLst>
                          </p:cTn>
                        </p:par>
                      </p:childTnLst>
                    </p:cTn>
                  </p:par>
                  <p:par>
                    <p:cTn id="85" fill="hold">
                      <p:stCondLst>
                        <p:cond delay="indefinite"/>
                      </p:stCondLst>
                      <p:childTnLst>
                        <p:par>
                          <p:cTn id="86" fill="hold">
                            <p:stCondLst>
                              <p:cond delay="0"/>
                            </p:stCondLst>
                            <p:childTnLst>
                              <p:par>
                                <p:cTn id="87" presetID="2" presetClass="entr" presetSubtype="3" fill="hold" grpId="0" nodeType="clickEffect">
                                  <p:stCondLst>
                                    <p:cond delay="0"/>
                                  </p:stCondLst>
                                  <p:iterate type="lt">
                                    <p:tmPct val="100000"/>
                                  </p:iterate>
                                  <p:childTnLst>
                                    <p:set>
                                      <p:cBhvr>
                                        <p:cTn id="88" dur="1" fill="hold">
                                          <p:stCondLst>
                                            <p:cond delay="0"/>
                                          </p:stCondLst>
                                        </p:cTn>
                                        <p:tgtEl>
                                          <p:spTgt spid="23">
                                            <p:txEl>
                                              <p:pRg st="0" end="0"/>
                                            </p:txEl>
                                          </p:spTgt>
                                        </p:tgtEl>
                                        <p:attrNameLst>
                                          <p:attrName>style.visibility</p:attrName>
                                        </p:attrNameLst>
                                      </p:cBhvr>
                                      <p:to>
                                        <p:strVal val="visible"/>
                                      </p:to>
                                    </p:set>
                                    <p:anim calcmode="lin" valueType="num">
                                      <p:cBhvr additive="base">
                                        <p:cTn id="89" dur="75"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90" dur="75" fill="hold"/>
                                        <p:tgtEl>
                                          <p:spTgt spid="23">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7"/>
                                            </p:cond>
                                          </p:stCondLst>
                                          <p:endCondLst>
                                            <p:cond evt="onStopAudio" delay="0">
                                              <p:tgtEl>
                                                <p:sldTgt/>
                                              </p:tgtEl>
                                            </p:cond>
                                          </p:endCondLst>
                                        </p:cTn>
                                        <p:tgtEl>
                                          <p:sndTgt r:embed="rId3" name="Lazer"/>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3" fill="hold" grpId="0" nodeType="clickEffect">
                                  <p:stCondLst>
                                    <p:cond delay="0"/>
                                  </p:stCondLst>
                                  <p:iterate type="lt">
                                    <p:tmPct val="100000"/>
                                  </p:iterate>
                                  <p:childTnLst>
                                    <p:set>
                                      <p:cBhvr>
                                        <p:cTn id="94" dur="1" fill="hold">
                                          <p:stCondLst>
                                            <p:cond delay="0"/>
                                          </p:stCondLst>
                                        </p:cTn>
                                        <p:tgtEl>
                                          <p:spTgt spid="24">
                                            <p:txEl>
                                              <p:pRg st="0" end="0"/>
                                            </p:txEl>
                                          </p:spTgt>
                                        </p:tgtEl>
                                        <p:attrNameLst>
                                          <p:attrName>style.visibility</p:attrName>
                                        </p:attrNameLst>
                                      </p:cBhvr>
                                      <p:to>
                                        <p:strVal val="visible"/>
                                      </p:to>
                                    </p:set>
                                    <p:anim calcmode="lin" valueType="num">
                                      <p:cBhvr additive="base">
                                        <p:cTn id="95" dur="75"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96" dur="75" fill="hold"/>
                                        <p:tgtEl>
                                          <p:spTgt spid="2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Laz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11" grpId="0" build="p" autoUpdateAnimBg="0"/>
      <p:bldP spid="13" grpId="0" build="p" autoUpdateAnimBg="0"/>
      <p:bldP spid="15" grpId="0" build="p" autoUpdateAnimBg="0"/>
      <p:bldP spid="21" grpId="0" build="p" autoUpdateAnimBg="0"/>
      <p:bldP spid="22" grpId="0" build="p" autoUpdateAnimBg="0"/>
      <p:bldP spid="23" grpId="0" build="p" autoUpdateAnimBg="0"/>
      <p:bldP spid="24"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77019" y="2807107"/>
            <a:ext cx="8507288" cy="756002"/>
          </a:xfrm>
        </p:spPr>
        <p:txBody>
          <a:bodyPr>
            <a:normAutofit fontScale="90000"/>
          </a:bodyPr>
          <a:lstStyle/>
          <a:p>
            <a:pPr algn="ctr"/>
            <a:r>
              <a:rPr lang="tr-TR" dirty="0" smtClean="0"/>
              <a:t>    </a:t>
            </a:r>
            <a:r>
              <a:rPr lang="tr-TR" sz="3600" dirty="0" smtClean="0"/>
              <a:t>AYRINTILI YANGIN NEDENLERİ</a:t>
            </a:r>
            <a:endParaRPr lang="tr-TR" dirty="0"/>
          </a:p>
        </p:txBody>
      </p:sp>
      <p:sp>
        <p:nvSpPr>
          <p:cNvPr id="5" name="Text Box 2"/>
          <p:cNvSpPr txBox="1">
            <a:spLocks noChangeArrowheads="1"/>
          </p:cNvSpPr>
          <p:nvPr/>
        </p:nvSpPr>
        <p:spPr bwMode="auto">
          <a:xfrm>
            <a:off x="2228589" y="6248400"/>
            <a:ext cx="1752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dirty="0">
                <a:solidFill>
                  <a:srgbClr val="FF0000"/>
                </a:solidFill>
                <a:latin typeface="Times New Roman" panose="02020603050405020304" pitchFamily="18" charset="0"/>
                <a:cs typeface="Arial" panose="020B0604020202020204" pitchFamily="34" charset="0"/>
              </a:rPr>
              <a:t>ELEKTRİK %21</a:t>
            </a:r>
          </a:p>
        </p:txBody>
      </p:sp>
      <p:sp>
        <p:nvSpPr>
          <p:cNvPr id="6" name="Text Box 3"/>
          <p:cNvSpPr txBox="1">
            <a:spLocks noChangeArrowheads="1"/>
          </p:cNvSpPr>
          <p:nvPr/>
        </p:nvSpPr>
        <p:spPr bwMode="auto">
          <a:xfrm>
            <a:off x="6483263" y="6553200"/>
            <a:ext cx="14478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dirty="0">
                <a:solidFill>
                  <a:srgbClr val="FF0000"/>
                </a:solidFill>
                <a:latin typeface="Times New Roman" panose="02020603050405020304" pitchFamily="18" charset="0"/>
                <a:cs typeface="Arial" panose="020B0604020202020204" pitchFamily="34" charset="0"/>
              </a:rPr>
              <a:t>DİĞER %17,3</a:t>
            </a:r>
          </a:p>
        </p:txBody>
      </p:sp>
      <p:sp>
        <p:nvSpPr>
          <p:cNvPr id="7" name="Text Box 4"/>
          <p:cNvSpPr txBox="1">
            <a:spLocks noChangeArrowheads="1"/>
          </p:cNvSpPr>
          <p:nvPr/>
        </p:nvSpPr>
        <p:spPr bwMode="auto">
          <a:xfrm>
            <a:off x="4730663" y="6553200"/>
            <a:ext cx="1752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dirty="0">
                <a:solidFill>
                  <a:srgbClr val="FF0000"/>
                </a:solidFill>
                <a:latin typeface="Times New Roman" panose="02020603050405020304" pitchFamily="18" charset="0"/>
                <a:cs typeface="Arial" panose="020B0604020202020204" pitchFamily="34" charset="0"/>
              </a:rPr>
              <a:t>BENZİN %0,6</a:t>
            </a:r>
          </a:p>
        </p:txBody>
      </p:sp>
      <p:sp>
        <p:nvSpPr>
          <p:cNvPr id="8" name="Text Box 5"/>
          <p:cNvSpPr txBox="1">
            <a:spLocks noChangeArrowheads="1"/>
          </p:cNvSpPr>
          <p:nvPr/>
        </p:nvSpPr>
        <p:spPr bwMode="auto">
          <a:xfrm>
            <a:off x="7696200" y="3563109"/>
            <a:ext cx="1447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dirty="0">
                <a:solidFill>
                  <a:srgbClr val="FF0000"/>
                </a:solidFill>
                <a:latin typeface="Times New Roman" panose="02020603050405020304" pitchFamily="18" charset="0"/>
                <a:cs typeface="Arial" panose="020B0604020202020204" pitchFamily="34" charset="0"/>
              </a:rPr>
              <a:t>SİGARA  %40</a:t>
            </a:r>
          </a:p>
        </p:txBody>
      </p:sp>
      <p:sp>
        <p:nvSpPr>
          <p:cNvPr id="9" name="Text Box 6"/>
          <p:cNvSpPr txBox="1">
            <a:spLocks noChangeArrowheads="1"/>
          </p:cNvSpPr>
          <p:nvPr/>
        </p:nvSpPr>
        <p:spPr bwMode="auto">
          <a:xfrm>
            <a:off x="4051564" y="3442456"/>
            <a:ext cx="1219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dirty="0">
                <a:solidFill>
                  <a:srgbClr val="FF0000"/>
                </a:solidFill>
                <a:latin typeface="Times New Roman" panose="02020603050405020304" pitchFamily="18" charset="0"/>
                <a:cs typeface="Arial" panose="020B0604020202020204" pitchFamily="34" charset="0"/>
              </a:rPr>
              <a:t>KÖMÜR %1</a:t>
            </a:r>
          </a:p>
        </p:txBody>
      </p:sp>
      <p:sp>
        <p:nvSpPr>
          <p:cNvPr id="10" name="Text Box 7"/>
          <p:cNvSpPr txBox="1">
            <a:spLocks noChangeArrowheads="1"/>
          </p:cNvSpPr>
          <p:nvPr/>
        </p:nvSpPr>
        <p:spPr bwMode="auto">
          <a:xfrm>
            <a:off x="2721801" y="3563109"/>
            <a:ext cx="1295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dirty="0">
                <a:solidFill>
                  <a:srgbClr val="FF0000"/>
                </a:solidFill>
                <a:latin typeface="Times New Roman" panose="02020603050405020304" pitchFamily="18" charset="0"/>
                <a:cs typeface="Arial" panose="020B0604020202020204" pitchFamily="34" charset="0"/>
              </a:rPr>
              <a:t>BACA %8,3</a:t>
            </a:r>
          </a:p>
        </p:txBody>
      </p:sp>
      <p:sp>
        <p:nvSpPr>
          <p:cNvPr id="11" name="Text Box 8"/>
          <p:cNvSpPr txBox="1">
            <a:spLocks noChangeArrowheads="1"/>
          </p:cNvSpPr>
          <p:nvPr/>
        </p:nvSpPr>
        <p:spPr bwMode="auto">
          <a:xfrm>
            <a:off x="1371600" y="5229200"/>
            <a:ext cx="914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dirty="0">
                <a:solidFill>
                  <a:srgbClr val="FF0000"/>
                </a:solidFill>
                <a:latin typeface="Times New Roman" panose="02020603050405020304" pitchFamily="18" charset="0"/>
                <a:cs typeface="Arial" panose="020B0604020202020204" pitchFamily="34" charset="0"/>
              </a:rPr>
              <a:t>LPG %3</a:t>
            </a:r>
          </a:p>
        </p:txBody>
      </p:sp>
      <p:sp>
        <p:nvSpPr>
          <p:cNvPr id="12" name="Text Box 9"/>
          <p:cNvSpPr txBox="1">
            <a:spLocks noChangeArrowheads="1"/>
          </p:cNvSpPr>
          <p:nvPr/>
        </p:nvSpPr>
        <p:spPr bwMode="auto">
          <a:xfrm>
            <a:off x="647700" y="4348336"/>
            <a:ext cx="1981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dirty="0">
                <a:solidFill>
                  <a:srgbClr val="FF0000"/>
                </a:solidFill>
                <a:latin typeface="Times New Roman" panose="02020603050405020304" pitchFamily="18" charset="0"/>
                <a:cs typeface="Arial" panose="020B0604020202020204" pitchFamily="34" charset="0"/>
              </a:rPr>
              <a:t>COCUKLAR %3,9</a:t>
            </a:r>
          </a:p>
        </p:txBody>
      </p:sp>
      <p:sp>
        <p:nvSpPr>
          <p:cNvPr id="13" name="Text Box 10"/>
          <p:cNvSpPr txBox="1">
            <a:spLocks noChangeArrowheads="1"/>
          </p:cNvSpPr>
          <p:nvPr/>
        </p:nvSpPr>
        <p:spPr bwMode="auto">
          <a:xfrm>
            <a:off x="1028700" y="4653136"/>
            <a:ext cx="1600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tr-TR" sz="1400" b="1" dirty="0">
                <a:solidFill>
                  <a:srgbClr val="FF0000"/>
                </a:solidFill>
                <a:latin typeface="Times New Roman" panose="02020603050405020304" pitchFamily="18" charset="0"/>
                <a:cs typeface="Arial" panose="020B0604020202020204" pitchFamily="34" charset="0"/>
              </a:rPr>
              <a:t>KIVILCIM %4,5</a:t>
            </a:r>
          </a:p>
        </p:txBody>
      </p:sp>
      <p:pic>
        <p:nvPicPr>
          <p:cNvPr id="15" name="Resim 14"/>
          <p:cNvPicPr/>
          <p:nvPr/>
        </p:nvPicPr>
        <p:blipFill rotWithShape="1">
          <a:blip r:embed="rId2" cstate="print">
            <a:extLst>
              <a:ext uri="{28A0092B-C50C-407E-A947-70E740481C1C}">
                <a14:useLocalDpi xmlns:a14="http://schemas.microsoft.com/office/drawing/2010/main" xmlns="" val="0"/>
              </a:ext>
            </a:extLst>
          </a:blip>
          <a:srcRect t="28831"/>
          <a:stretch/>
        </p:blipFill>
        <p:spPr bwMode="auto">
          <a:xfrm>
            <a:off x="3009900" y="3820504"/>
            <a:ext cx="5329555" cy="2609850"/>
          </a:xfrm>
          <a:prstGeom prst="rect">
            <a:avLst/>
          </a:prstGeom>
          <a:noFill/>
          <a:ln>
            <a:noFill/>
          </a:ln>
          <a:extLst>
            <a:ext uri="{53640926-AAD7-44D8-BBD7-CCE9431645EC}">
              <a14:shadowObscured xmlns:a14="http://schemas.microsoft.com/office/drawing/2010/main" xmlns=""/>
            </a:ext>
          </a:extLst>
        </p:spPr>
      </p:pic>
      <p:pic>
        <p:nvPicPr>
          <p:cNvPr id="1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592" y="484212"/>
            <a:ext cx="7439863" cy="2512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lgn="ctr">
                <a:solidFill>
                  <a:srgbClr val="000000"/>
                </a:solidFill>
                <a:miter lim="800000"/>
                <a:headEnd/>
                <a:tailEnd/>
              </a14:hiddenLine>
            </a:ext>
          </a:extLst>
        </p:spPr>
      </p:pic>
      <p:sp>
        <p:nvSpPr>
          <p:cNvPr id="3" name="Dikdörtgen 2"/>
          <p:cNvSpPr/>
          <p:nvPr/>
        </p:nvSpPr>
        <p:spPr>
          <a:xfrm>
            <a:off x="2843808" y="25145"/>
            <a:ext cx="3951723" cy="461665"/>
          </a:xfrm>
          <a:prstGeom prst="rect">
            <a:avLst/>
          </a:prstGeom>
        </p:spPr>
        <p:txBody>
          <a:bodyPr wrap="none">
            <a:spAutoFit/>
          </a:bodyPr>
          <a:lstStyle/>
          <a:p>
            <a:r>
              <a:rPr lang="tr-TR" sz="2400" dirty="0"/>
              <a:t>YANGIN ÇIKIŞ NEDENLERİ</a:t>
            </a:r>
          </a:p>
        </p:txBody>
      </p:sp>
    </p:spTree>
    <p:extLst>
      <p:ext uri="{BB962C8B-B14F-4D97-AF65-F5344CB8AC3E}">
        <p14:creationId xmlns:p14="http://schemas.microsoft.com/office/powerpoint/2010/main" xmlns="" val="1396098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7230" y="0"/>
            <a:ext cx="9151229" cy="683994"/>
          </a:xfrm>
        </p:spPr>
        <p:txBody>
          <a:bodyPr>
            <a:normAutofit fontScale="90000"/>
          </a:bodyPr>
          <a:lstStyle/>
          <a:p>
            <a:r>
              <a:rPr lang="tr-TR" dirty="0" smtClean="0"/>
              <a:t>    </a:t>
            </a:r>
            <a:r>
              <a:rPr lang="tr-TR" dirty="0" smtClean="0">
                <a:solidFill>
                  <a:srgbClr val="FF0000"/>
                </a:solidFill>
              </a:rPr>
              <a:t>YANGIN SÖNDÜRÜCÜ KULLANIMI</a:t>
            </a:r>
            <a:endParaRPr lang="tr-TR" dirty="0">
              <a:solidFill>
                <a:srgbClr val="FF0000"/>
              </a:solidFill>
            </a:endParaRPr>
          </a:p>
        </p:txBody>
      </p:sp>
      <p:graphicFrame>
        <p:nvGraphicFramePr>
          <p:cNvPr id="49154" name="Object 2"/>
          <p:cNvGraphicFramePr>
            <a:graphicFrameLocks noChangeAspect="1"/>
          </p:cNvGraphicFramePr>
          <p:nvPr>
            <p:extLst>
              <p:ext uri="{D42A27DB-BD31-4B8C-83A1-F6EECF244321}">
                <p14:modId xmlns:p14="http://schemas.microsoft.com/office/powerpoint/2010/main" xmlns="" val="2356965622"/>
              </p:ext>
            </p:extLst>
          </p:nvPr>
        </p:nvGraphicFramePr>
        <p:xfrm>
          <a:off x="179512" y="836712"/>
          <a:ext cx="8784976" cy="5904656"/>
        </p:xfrm>
        <a:graphic>
          <a:graphicData uri="http://schemas.openxmlformats.org/presentationml/2006/ole">
            <p:oleObj spid="_x0000_s49161" name="Image" r:id="rId3" imgW="3602438" imgH="2240284" progId="">
              <p:embed/>
            </p:oleObj>
          </a:graphicData>
        </a:graphic>
      </p:graphicFrame>
    </p:spTree>
    <p:extLst>
      <p:ext uri="{BB962C8B-B14F-4D97-AF65-F5344CB8AC3E}">
        <p14:creationId xmlns:p14="http://schemas.microsoft.com/office/powerpoint/2010/main" xmlns="" val="381293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checkerboard(down)">
                                      <p:cBhvr>
                                        <p:cTn id="7" dur="3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16632"/>
            <a:ext cx="8784976" cy="6624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1979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264777" y="2405948"/>
            <a:ext cx="8856984" cy="4431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3200" b="1" dirty="0">
                <a:solidFill>
                  <a:srgbClr val="C00000"/>
                </a:solidFill>
                <a:latin typeface="Tahoma" pitchFamily="34" charset="0"/>
                <a:cs typeface="Tahoma" pitchFamily="34" charset="0"/>
              </a:rPr>
              <a:t>İş Sağlığı ve Güvenliği:</a:t>
            </a:r>
          </a:p>
          <a:p>
            <a:pPr eaLnBrk="1" hangingPunct="1">
              <a:spcBef>
                <a:spcPct val="0"/>
              </a:spcBef>
              <a:buClrTx/>
              <a:buSzTx/>
              <a:buFontTx/>
              <a:buNone/>
            </a:pPr>
            <a:r>
              <a:rPr lang="tr-TR" altLang="tr-TR" sz="2400" dirty="0">
                <a:solidFill>
                  <a:srgbClr val="000000"/>
                </a:solidFill>
                <a:latin typeface="Tahoma" pitchFamily="34" charset="0"/>
                <a:cs typeface="Tahoma" pitchFamily="34" charset="0"/>
              </a:rPr>
              <a:t>İşin yapılması sırasında çeşitli nedenlerden kaynaklanan sağlığa ve güvenliğe zarar verebilecek koşullardan </a:t>
            </a:r>
            <a:r>
              <a:rPr lang="tr-TR" altLang="tr-TR" sz="2400" dirty="0" smtClean="0">
                <a:solidFill>
                  <a:srgbClr val="000000"/>
                </a:solidFill>
                <a:latin typeface="Tahoma" pitchFamily="34" charset="0"/>
                <a:cs typeface="Tahoma" pitchFamily="34" charset="0"/>
              </a:rPr>
              <a:t>korunmak amacı </a:t>
            </a:r>
            <a:r>
              <a:rPr lang="tr-TR" altLang="tr-TR" sz="2400" dirty="0">
                <a:solidFill>
                  <a:srgbClr val="000000"/>
                </a:solidFill>
                <a:latin typeface="Tahoma" pitchFamily="34" charset="0"/>
                <a:cs typeface="Tahoma" pitchFamily="34" charset="0"/>
              </a:rPr>
              <a:t>ile yapılan sistemli ve bilimsel çalışmalardır.</a:t>
            </a:r>
          </a:p>
          <a:p>
            <a:pPr eaLnBrk="1" hangingPunct="1">
              <a:spcBef>
                <a:spcPct val="0"/>
              </a:spcBef>
              <a:buClrTx/>
              <a:buSzTx/>
              <a:buFontTx/>
              <a:buNone/>
            </a:pPr>
            <a:endParaRPr lang="tr-TR" altLang="tr-TR" sz="2400" dirty="0">
              <a:solidFill>
                <a:schemeClr val="tx2"/>
              </a:solidFill>
              <a:latin typeface="Times New Roman" pitchFamily="18" charset="0"/>
            </a:endParaRPr>
          </a:p>
          <a:p>
            <a:pPr eaLnBrk="1" hangingPunct="1">
              <a:spcBef>
                <a:spcPct val="0"/>
              </a:spcBef>
              <a:buClrTx/>
              <a:buSzTx/>
              <a:buFontTx/>
              <a:buNone/>
            </a:pPr>
            <a:r>
              <a:rPr lang="tr-TR" altLang="tr-TR" sz="2200" dirty="0">
                <a:solidFill>
                  <a:schemeClr val="tx2"/>
                </a:solidFill>
                <a:latin typeface="Times New Roman" pitchFamily="18" charset="0"/>
              </a:rPr>
              <a:t>Amacımız:</a:t>
            </a:r>
          </a:p>
          <a:p>
            <a:pPr eaLnBrk="1" hangingPunct="1">
              <a:spcBef>
                <a:spcPct val="0"/>
              </a:spcBef>
              <a:buClrTx/>
              <a:buSzTx/>
              <a:buFontTx/>
              <a:buNone/>
            </a:pPr>
            <a:r>
              <a:rPr lang="tr-TR" altLang="tr-TR" sz="2200" dirty="0">
                <a:solidFill>
                  <a:srgbClr val="000000"/>
                </a:solidFill>
                <a:latin typeface="Tahoma" pitchFamily="34" charset="0"/>
                <a:cs typeface="Tahoma" pitchFamily="34" charset="0"/>
              </a:rPr>
              <a:t>• </a:t>
            </a:r>
            <a:r>
              <a:rPr lang="tr-TR" altLang="tr-TR" sz="2200" dirty="0">
                <a:solidFill>
                  <a:srgbClr val="C00000"/>
                </a:solidFill>
                <a:latin typeface="Tahoma" pitchFamily="34" charset="0"/>
                <a:cs typeface="Tahoma" pitchFamily="34" charset="0"/>
              </a:rPr>
              <a:t>Sağlıklı ve güvenli bir çalışma ortamı sağlamak,</a:t>
            </a:r>
          </a:p>
          <a:p>
            <a:pPr eaLnBrk="1" hangingPunct="1">
              <a:spcBef>
                <a:spcPct val="0"/>
              </a:spcBef>
              <a:buClrTx/>
              <a:buSzTx/>
              <a:buFontTx/>
              <a:buNone/>
            </a:pPr>
            <a:r>
              <a:rPr lang="tr-TR" altLang="tr-TR" sz="2200" dirty="0">
                <a:solidFill>
                  <a:srgbClr val="000000"/>
                </a:solidFill>
                <a:latin typeface="Tahoma" pitchFamily="34" charset="0"/>
                <a:cs typeface="Tahoma" pitchFamily="34" charset="0"/>
              </a:rPr>
              <a:t>•</a:t>
            </a:r>
            <a:r>
              <a:rPr lang="tr-TR" altLang="tr-TR" sz="2200" dirty="0">
                <a:solidFill>
                  <a:srgbClr val="C00000"/>
                </a:solidFill>
                <a:latin typeface="Tahoma" pitchFamily="34" charset="0"/>
                <a:cs typeface="Tahoma" pitchFamily="34" charset="0"/>
              </a:rPr>
              <a:t> Çalışanları çalışma ortamından kaynaklanan sağlık ve güvenlik risklerine karşı korumak,</a:t>
            </a:r>
          </a:p>
          <a:p>
            <a:pPr eaLnBrk="1" hangingPunct="1">
              <a:spcBef>
                <a:spcPct val="0"/>
              </a:spcBef>
              <a:buClrTx/>
              <a:buSzTx/>
              <a:buFontTx/>
              <a:buNone/>
            </a:pPr>
            <a:r>
              <a:rPr lang="tr-TR" altLang="tr-TR" sz="2200" dirty="0">
                <a:solidFill>
                  <a:srgbClr val="000000"/>
                </a:solidFill>
                <a:latin typeface="Tahoma" pitchFamily="34" charset="0"/>
                <a:cs typeface="Tahoma" pitchFamily="34" charset="0"/>
              </a:rPr>
              <a:t>• </a:t>
            </a:r>
            <a:r>
              <a:rPr lang="tr-TR" altLang="tr-TR" sz="2200" dirty="0">
                <a:solidFill>
                  <a:srgbClr val="C00000"/>
                </a:solidFill>
                <a:latin typeface="Tahoma" pitchFamily="34" charset="0"/>
                <a:cs typeface="Tahoma" pitchFamily="34" charset="0"/>
              </a:rPr>
              <a:t>Çalışanların sağlık, güvenlik ve refahını sağlamak ve geliştirmek,</a:t>
            </a:r>
          </a:p>
          <a:p>
            <a:pPr eaLnBrk="1" hangingPunct="1">
              <a:spcBef>
                <a:spcPct val="0"/>
              </a:spcBef>
              <a:buClrTx/>
              <a:buSzTx/>
              <a:buFontTx/>
              <a:buNone/>
            </a:pPr>
            <a:r>
              <a:rPr lang="tr-TR" altLang="tr-TR" sz="2200" dirty="0">
                <a:solidFill>
                  <a:srgbClr val="000000"/>
                </a:solidFill>
                <a:latin typeface="Tahoma" pitchFamily="34" charset="0"/>
                <a:cs typeface="Tahoma" pitchFamily="34" charset="0"/>
              </a:rPr>
              <a:t>• </a:t>
            </a:r>
            <a:r>
              <a:rPr lang="tr-TR" altLang="tr-TR" sz="2200" dirty="0">
                <a:solidFill>
                  <a:srgbClr val="C00000"/>
                </a:solidFill>
                <a:latin typeface="Tahoma" pitchFamily="34" charset="0"/>
                <a:cs typeface="Tahoma" pitchFamily="34" charset="0"/>
              </a:rPr>
              <a:t>Üretimin devamlılığını sağlamak,</a:t>
            </a:r>
          </a:p>
          <a:p>
            <a:pPr eaLnBrk="1" hangingPunct="1">
              <a:spcBef>
                <a:spcPct val="0"/>
              </a:spcBef>
              <a:buClrTx/>
              <a:buSzTx/>
              <a:buFontTx/>
              <a:buNone/>
            </a:pPr>
            <a:r>
              <a:rPr lang="tr-TR" altLang="tr-TR" sz="2200" dirty="0">
                <a:solidFill>
                  <a:srgbClr val="000000"/>
                </a:solidFill>
                <a:latin typeface="Tahoma" pitchFamily="34" charset="0"/>
                <a:cs typeface="Tahoma" pitchFamily="34" charset="0"/>
              </a:rPr>
              <a:t>• </a:t>
            </a:r>
            <a:r>
              <a:rPr lang="tr-TR" altLang="tr-TR" sz="2200" dirty="0">
                <a:solidFill>
                  <a:srgbClr val="C00000"/>
                </a:solidFill>
                <a:latin typeface="Tahoma" pitchFamily="34" charset="0"/>
                <a:cs typeface="Tahoma" pitchFamily="34" charset="0"/>
              </a:rPr>
              <a:t>Verimliliği artırmak </a:t>
            </a:r>
            <a:r>
              <a:rPr lang="tr-TR" altLang="tr-TR" sz="2200" dirty="0">
                <a:solidFill>
                  <a:srgbClr val="000000"/>
                </a:solidFill>
                <a:latin typeface="Tahoma" pitchFamily="34" charset="0"/>
                <a:cs typeface="Tahoma" pitchFamily="34" charset="0"/>
              </a:rPr>
              <a:t>olarak sayılabilir.</a:t>
            </a:r>
          </a:p>
        </p:txBody>
      </p:sp>
      <p:pic>
        <p:nvPicPr>
          <p:cNvPr id="4" name="Picture 3" descr="C:\Users\Semra\Desktop\happy_worker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116632"/>
            <a:ext cx="7272808" cy="2289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689524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0" y="13276"/>
            <a:ext cx="9144000" cy="683994"/>
          </a:xfrm>
        </p:spPr>
        <p:txBody>
          <a:bodyPr>
            <a:normAutofit fontScale="90000"/>
          </a:bodyPr>
          <a:lstStyle/>
          <a:p>
            <a:pPr algn="ctr"/>
            <a:r>
              <a:rPr lang="tr-TR" dirty="0" smtClean="0"/>
              <a:t>    </a:t>
            </a:r>
            <a:endParaRPr lang="tr-TR" sz="4000" dirty="0">
              <a:solidFill>
                <a:srgbClr val="FF0000"/>
              </a:solidFill>
            </a:endParaRPr>
          </a:p>
        </p:txBody>
      </p:sp>
      <p:sp>
        <p:nvSpPr>
          <p:cNvPr id="6" name="Text Box 4"/>
          <p:cNvSpPr txBox="1">
            <a:spLocks noChangeArrowheads="1"/>
          </p:cNvSpPr>
          <p:nvPr/>
        </p:nvSpPr>
        <p:spPr bwMode="auto">
          <a:xfrm>
            <a:off x="256282" y="1219201"/>
            <a:ext cx="8763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algn="just"/>
            <a:endParaRPr lang="tr-TR" sz="2800" b="1">
              <a:solidFill>
                <a:srgbClr val="002060"/>
              </a:solidFill>
              <a:latin typeface="Tahoma" panose="020B0604030504040204" pitchFamily="34" charset="0"/>
              <a:cs typeface="Arial" panose="020B0604020202020204" pitchFamily="34" charset="0"/>
            </a:endParaRPr>
          </a:p>
        </p:txBody>
      </p:sp>
      <p:sp>
        <p:nvSpPr>
          <p:cNvPr id="7" name="Text Box 6"/>
          <p:cNvSpPr txBox="1">
            <a:spLocks noChangeArrowheads="1"/>
          </p:cNvSpPr>
          <p:nvPr/>
        </p:nvSpPr>
        <p:spPr bwMode="auto">
          <a:xfrm>
            <a:off x="0" y="3132"/>
            <a:ext cx="9019282" cy="6555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568325" indent="-377825">
              <a:defRPr>
                <a:solidFill>
                  <a:schemeClr val="tx1"/>
                </a:solidFill>
                <a:latin typeface="Arial" panose="020B0604020202020204" pitchFamily="34" charset="0"/>
              </a:defRPr>
            </a:lvl2pPr>
            <a:lvl3pPr marL="1773238" indent="-457200">
              <a:defRPr>
                <a:solidFill>
                  <a:schemeClr val="tx1"/>
                </a:solidFill>
                <a:latin typeface="Arial" panose="020B0604020202020204" pitchFamily="34" charset="0"/>
              </a:defRPr>
            </a:lvl3pPr>
            <a:lvl4pPr marL="2420938" indent="-457200">
              <a:defRPr>
                <a:solidFill>
                  <a:schemeClr val="tx1"/>
                </a:solidFill>
                <a:latin typeface="Arial" panose="020B0604020202020204" pitchFamily="34" charset="0"/>
              </a:defRPr>
            </a:lvl4pPr>
            <a:lvl5pPr marL="3068638" indent="-457200">
              <a:defRPr>
                <a:solidFill>
                  <a:schemeClr val="tx1"/>
                </a:solidFill>
                <a:latin typeface="Arial" panose="020B0604020202020204" pitchFamily="34" charset="0"/>
              </a:defRPr>
            </a:lvl5pPr>
            <a:lvl6pPr marL="3525838" indent="-457200" fontAlgn="base">
              <a:spcBef>
                <a:spcPct val="0"/>
              </a:spcBef>
              <a:spcAft>
                <a:spcPct val="0"/>
              </a:spcAft>
              <a:defRPr>
                <a:solidFill>
                  <a:schemeClr val="tx1"/>
                </a:solidFill>
                <a:latin typeface="Arial" panose="020B0604020202020204" pitchFamily="34" charset="0"/>
              </a:defRPr>
            </a:lvl6pPr>
            <a:lvl7pPr marL="3983038" indent="-457200" fontAlgn="base">
              <a:spcBef>
                <a:spcPct val="0"/>
              </a:spcBef>
              <a:spcAft>
                <a:spcPct val="0"/>
              </a:spcAft>
              <a:defRPr>
                <a:solidFill>
                  <a:schemeClr val="tx1"/>
                </a:solidFill>
                <a:latin typeface="Arial" panose="020B0604020202020204" pitchFamily="34" charset="0"/>
              </a:defRPr>
            </a:lvl7pPr>
            <a:lvl8pPr marL="4440238" indent="-457200" fontAlgn="base">
              <a:spcBef>
                <a:spcPct val="0"/>
              </a:spcBef>
              <a:spcAft>
                <a:spcPct val="0"/>
              </a:spcAft>
              <a:defRPr>
                <a:solidFill>
                  <a:schemeClr val="tx1"/>
                </a:solidFill>
                <a:latin typeface="Arial" panose="020B0604020202020204" pitchFamily="34" charset="0"/>
              </a:defRPr>
            </a:lvl8pPr>
            <a:lvl9pPr marL="4897438" indent="-457200" fontAlgn="base">
              <a:spcBef>
                <a:spcPct val="0"/>
              </a:spcBef>
              <a:spcAft>
                <a:spcPct val="0"/>
              </a:spcAft>
              <a:defRPr>
                <a:solidFill>
                  <a:schemeClr val="tx1"/>
                </a:solidFill>
                <a:latin typeface="Arial" panose="020B0604020202020204" pitchFamily="34" charset="0"/>
              </a:defRPr>
            </a:lvl9pPr>
          </a:lstStyle>
          <a:p>
            <a:pPr marL="190500" lvl="1" indent="0" algn="ctr"/>
            <a:r>
              <a:rPr lang="tr-TR" sz="2000" dirty="0">
                <a:solidFill>
                  <a:srgbClr val="FF0000"/>
                </a:solidFill>
              </a:rPr>
              <a:t>YANGIN </a:t>
            </a:r>
            <a:r>
              <a:rPr lang="tr-TR" sz="2000" dirty="0" smtClean="0">
                <a:solidFill>
                  <a:srgbClr val="FF0000"/>
                </a:solidFill>
              </a:rPr>
              <a:t>ESNASINDA;</a:t>
            </a:r>
            <a:endParaRPr lang="tr-TR" sz="2000" dirty="0" smtClean="0">
              <a:solidFill>
                <a:srgbClr val="002060"/>
              </a:solidFill>
              <a:cs typeface="Arial" panose="020B0604020202020204" pitchFamily="34" charset="0"/>
            </a:endParaRPr>
          </a:p>
          <a:p>
            <a:pPr marL="533400" lvl="1" indent="-342900" algn="just">
              <a:buFont typeface="Wingdings" panose="05000000000000000000" pitchFamily="2" charset="2"/>
              <a:buChar char="q"/>
            </a:pPr>
            <a:r>
              <a:rPr lang="tr-TR" sz="2000" dirty="0" smtClean="0">
                <a:solidFill>
                  <a:srgbClr val="002060"/>
                </a:solidFill>
                <a:cs typeface="Arial" panose="020B0604020202020204" pitchFamily="34" charset="0"/>
              </a:rPr>
              <a:t>Telaşlanmayın,</a:t>
            </a:r>
          </a:p>
          <a:p>
            <a:pPr marL="533400" lvl="1" indent="-342900">
              <a:buFont typeface="Wingdings" panose="05000000000000000000" pitchFamily="2" charset="2"/>
              <a:buChar char="q"/>
            </a:pPr>
            <a:r>
              <a:rPr lang="tr-TR" sz="2000" dirty="0" smtClean="0">
                <a:solidFill>
                  <a:srgbClr val="002060"/>
                </a:solidFill>
                <a:cs typeface="Arial" panose="020B0604020202020204" pitchFamily="34" charset="0"/>
              </a:rPr>
              <a:t>Bulunduğunuz </a:t>
            </a:r>
            <a:r>
              <a:rPr lang="tr-TR" sz="2000" dirty="0">
                <a:solidFill>
                  <a:srgbClr val="002060"/>
                </a:solidFill>
                <a:cs typeface="Arial" panose="020B0604020202020204" pitchFamily="34" charset="0"/>
              </a:rPr>
              <a:t>yerde yangın </a:t>
            </a:r>
            <a:r>
              <a:rPr lang="tr-TR" sz="2000" dirty="0" smtClean="0">
                <a:solidFill>
                  <a:srgbClr val="002060"/>
                </a:solidFill>
                <a:cs typeface="Arial" panose="020B0604020202020204" pitchFamily="34" charset="0"/>
              </a:rPr>
              <a:t>ihbar </a:t>
            </a:r>
            <a:r>
              <a:rPr lang="tr-TR" sz="2000" dirty="0">
                <a:solidFill>
                  <a:srgbClr val="002060"/>
                </a:solidFill>
                <a:cs typeface="Arial" panose="020B0604020202020204" pitchFamily="34" charset="0"/>
              </a:rPr>
              <a:t>düğmesi varsa </a:t>
            </a:r>
            <a:r>
              <a:rPr lang="tr-TR" sz="2000" dirty="0" smtClean="0">
                <a:solidFill>
                  <a:srgbClr val="002060"/>
                </a:solidFill>
                <a:cs typeface="Arial" panose="020B0604020202020204" pitchFamily="34" charset="0"/>
              </a:rPr>
              <a:t>basın.</a:t>
            </a:r>
          </a:p>
          <a:p>
            <a:pPr marL="533400" lvl="1" indent="-342900">
              <a:buFont typeface="Wingdings" panose="05000000000000000000" pitchFamily="2" charset="2"/>
              <a:buChar char="q"/>
            </a:pPr>
            <a:r>
              <a:rPr lang="tr-TR" sz="2000" dirty="0" smtClean="0">
                <a:solidFill>
                  <a:srgbClr val="002060"/>
                </a:solidFill>
                <a:cs typeface="Arial" panose="020B0604020202020204" pitchFamily="34" charset="0"/>
              </a:rPr>
              <a:t>İtfaiyeye </a:t>
            </a:r>
            <a:r>
              <a:rPr lang="tr-TR" sz="2000" dirty="0">
                <a:solidFill>
                  <a:srgbClr val="002060"/>
                </a:solidFill>
                <a:cs typeface="Arial" panose="020B0604020202020204" pitchFamily="34" charset="0"/>
              </a:rPr>
              <a:t>telefon edin. </a:t>
            </a:r>
          </a:p>
          <a:p>
            <a:pPr marL="533400" lvl="1" indent="-342900">
              <a:buFont typeface="Wingdings" panose="05000000000000000000" pitchFamily="2" charset="2"/>
              <a:buChar char="q"/>
            </a:pPr>
            <a:r>
              <a:rPr lang="tr-TR" sz="2000" dirty="0" smtClean="0">
                <a:solidFill>
                  <a:srgbClr val="002060"/>
                </a:solidFill>
                <a:cs typeface="Arial" panose="020B0604020202020204" pitchFamily="34" charset="0"/>
              </a:rPr>
              <a:t>Yangın </a:t>
            </a:r>
            <a:r>
              <a:rPr lang="tr-TR" sz="2000" dirty="0">
                <a:solidFill>
                  <a:srgbClr val="002060"/>
                </a:solidFill>
                <a:cs typeface="Arial" panose="020B0604020202020204" pitchFamily="34" charset="0"/>
              </a:rPr>
              <a:t>yerinin adresini en </a:t>
            </a:r>
            <a:r>
              <a:rPr lang="tr-TR" sz="2000" dirty="0" smtClean="0">
                <a:solidFill>
                  <a:srgbClr val="002060"/>
                </a:solidFill>
                <a:cs typeface="Arial" panose="020B0604020202020204" pitchFamily="34" charset="0"/>
              </a:rPr>
              <a:t>kısa ve </a:t>
            </a:r>
            <a:r>
              <a:rPr lang="tr-TR" sz="2000" dirty="0">
                <a:solidFill>
                  <a:srgbClr val="002060"/>
                </a:solidFill>
                <a:cs typeface="Arial" panose="020B0604020202020204" pitchFamily="34" charset="0"/>
              </a:rPr>
              <a:t>doğru şekilde bildirin. </a:t>
            </a:r>
            <a:endParaRPr lang="tr-TR" sz="2000" dirty="0" smtClean="0">
              <a:solidFill>
                <a:srgbClr val="002060"/>
              </a:solidFill>
              <a:cs typeface="Arial" panose="020B0604020202020204" pitchFamily="34" charset="0"/>
            </a:endParaRPr>
          </a:p>
          <a:p>
            <a:pPr marL="533400" lvl="1" indent="-342900">
              <a:buFont typeface="Wingdings" panose="05000000000000000000" pitchFamily="2" charset="2"/>
              <a:buChar char="q"/>
            </a:pPr>
            <a:r>
              <a:rPr lang="tr-TR" sz="2000" dirty="0">
                <a:solidFill>
                  <a:srgbClr val="002060"/>
                </a:solidFill>
                <a:cs typeface="Arial" panose="020B0604020202020204" pitchFamily="34" charset="0"/>
              </a:rPr>
              <a:t>Mümkünse yangının cinsini de belirtin. </a:t>
            </a:r>
            <a:endParaRPr lang="tr-TR" sz="2000" dirty="0" smtClean="0">
              <a:solidFill>
                <a:srgbClr val="002060"/>
              </a:solidFill>
              <a:cs typeface="Arial" panose="020B0604020202020204" pitchFamily="34" charset="0"/>
            </a:endParaRPr>
          </a:p>
          <a:p>
            <a:pPr marL="533400" lvl="1" indent="-342900" algn="just">
              <a:buFont typeface="Wingdings" panose="05000000000000000000" pitchFamily="2" charset="2"/>
              <a:buChar char="q"/>
            </a:pPr>
            <a:r>
              <a:rPr lang="tr-TR" sz="2000" dirty="0">
                <a:solidFill>
                  <a:srgbClr val="002060"/>
                </a:solidFill>
                <a:cs typeface="Arial" panose="020B0604020202020204" pitchFamily="34" charset="0"/>
              </a:rPr>
              <a:t>Yangını çevrenizdekilere  duyurun</a:t>
            </a:r>
            <a:r>
              <a:rPr lang="tr-TR" sz="2000" dirty="0" smtClean="0">
                <a:solidFill>
                  <a:srgbClr val="002060"/>
                </a:solidFill>
                <a:cs typeface="Arial" panose="020B0604020202020204" pitchFamily="34" charset="0"/>
              </a:rPr>
              <a:t>.</a:t>
            </a:r>
          </a:p>
          <a:p>
            <a:pPr marL="533400" lvl="1" indent="-342900">
              <a:buFont typeface="Wingdings" panose="05000000000000000000" pitchFamily="2" charset="2"/>
              <a:buChar char="q"/>
            </a:pPr>
            <a:r>
              <a:rPr lang="tr-TR" sz="2000" dirty="0">
                <a:solidFill>
                  <a:srgbClr val="002060"/>
                </a:solidFill>
                <a:cs typeface="Arial" panose="020B0604020202020204" pitchFamily="34" charset="0"/>
              </a:rPr>
              <a:t>İtfaiye gelinceye kadar yangını söndürmek için </a:t>
            </a:r>
            <a:r>
              <a:rPr lang="tr-TR" sz="2000" dirty="0" smtClean="0">
                <a:solidFill>
                  <a:srgbClr val="002060"/>
                </a:solidFill>
                <a:cs typeface="Arial" panose="020B0604020202020204" pitchFamily="34" charset="0"/>
              </a:rPr>
              <a:t>elde mevcut </a:t>
            </a:r>
            <a:r>
              <a:rPr lang="tr-TR" sz="2000" dirty="0">
                <a:solidFill>
                  <a:srgbClr val="002060"/>
                </a:solidFill>
                <a:cs typeface="Arial" panose="020B0604020202020204" pitchFamily="34" charset="0"/>
              </a:rPr>
              <a:t>malzeme ve imkanlardan faydalanın</a:t>
            </a:r>
            <a:r>
              <a:rPr lang="tr-TR" sz="2000" dirty="0" smtClean="0">
                <a:solidFill>
                  <a:srgbClr val="002060"/>
                </a:solidFill>
                <a:cs typeface="Arial" panose="020B0604020202020204" pitchFamily="34" charset="0"/>
              </a:rPr>
              <a:t>.</a:t>
            </a:r>
          </a:p>
          <a:p>
            <a:pPr marL="533400" lvl="1" indent="-342900">
              <a:buFont typeface="Wingdings" panose="05000000000000000000" pitchFamily="2" charset="2"/>
              <a:buChar char="q"/>
            </a:pPr>
            <a:r>
              <a:rPr lang="tr-TR" sz="2000" dirty="0">
                <a:solidFill>
                  <a:srgbClr val="002060"/>
                </a:solidFill>
                <a:cs typeface="Arial" panose="020B0604020202020204" pitchFamily="34" charset="0"/>
              </a:rPr>
              <a:t>Yangın yayılmasını önlemek için </a:t>
            </a:r>
            <a:r>
              <a:rPr lang="tr-TR" sz="2000" dirty="0" smtClean="0">
                <a:solidFill>
                  <a:srgbClr val="002060"/>
                </a:solidFill>
                <a:cs typeface="Arial" panose="020B0604020202020204" pitchFamily="34" charset="0"/>
              </a:rPr>
              <a:t>kapı </a:t>
            </a:r>
            <a:r>
              <a:rPr lang="tr-TR" sz="2000" dirty="0">
                <a:solidFill>
                  <a:srgbClr val="002060"/>
                </a:solidFill>
                <a:cs typeface="Arial" panose="020B0604020202020204" pitchFamily="34" charset="0"/>
              </a:rPr>
              <a:t>ve pencereleri kapatın. Bunları yaparken kendinizi ve </a:t>
            </a:r>
            <a:r>
              <a:rPr lang="tr-TR" sz="2000" dirty="0" smtClean="0">
                <a:solidFill>
                  <a:srgbClr val="002060"/>
                </a:solidFill>
                <a:cs typeface="Arial" panose="020B0604020202020204" pitchFamily="34" charset="0"/>
              </a:rPr>
              <a:t>başkalarını </a:t>
            </a:r>
            <a:r>
              <a:rPr lang="tr-TR" sz="2000" dirty="0">
                <a:solidFill>
                  <a:srgbClr val="002060"/>
                </a:solidFill>
                <a:cs typeface="Arial" panose="020B0604020202020204" pitchFamily="34" charset="0"/>
              </a:rPr>
              <a:t>tehlikeye atmayın</a:t>
            </a:r>
          </a:p>
          <a:p>
            <a:pPr marL="533400" lvl="1" indent="-342900">
              <a:buFont typeface="Wingdings" panose="05000000000000000000" pitchFamily="2" charset="2"/>
              <a:buChar char="q"/>
            </a:pPr>
            <a:r>
              <a:rPr lang="tr-TR" sz="2000" dirty="0">
                <a:solidFill>
                  <a:srgbClr val="002060"/>
                </a:solidFill>
                <a:cs typeface="Arial" panose="020B0604020202020204" pitchFamily="34" charset="0"/>
              </a:rPr>
              <a:t>Görevlilerden başkasının yangın sahasına girmesine engel olun</a:t>
            </a:r>
            <a:r>
              <a:rPr lang="tr-TR" sz="2000" dirty="0" smtClean="0">
                <a:solidFill>
                  <a:srgbClr val="002060"/>
                </a:solidFill>
                <a:cs typeface="Arial" panose="020B0604020202020204" pitchFamily="34" charset="0"/>
              </a:rPr>
              <a:t>.</a:t>
            </a:r>
            <a:endParaRPr lang="tr-TR" sz="2000" dirty="0">
              <a:solidFill>
                <a:srgbClr val="002060"/>
              </a:solidFill>
              <a:cs typeface="Arial" panose="020B0604020202020204" pitchFamily="34" charset="0"/>
            </a:endParaRPr>
          </a:p>
          <a:p>
            <a:pPr marL="533400" lvl="1" indent="-342900">
              <a:buFont typeface="Wingdings" panose="05000000000000000000" pitchFamily="2" charset="2"/>
              <a:buChar char="q"/>
            </a:pPr>
            <a:r>
              <a:rPr lang="tr-TR" sz="2000" dirty="0" smtClean="0">
                <a:solidFill>
                  <a:srgbClr val="002060"/>
                </a:solidFill>
                <a:cs typeface="Arial" panose="020B0604020202020204" pitchFamily="34" charset="0"/>
              </a:rPr>
              <a:t>Yangın </a:t>
            </a:r>
            <a:r>
              <a:rPr lang="tr-TR" sz="2000" dirty="0">
                <a:solidFill>
                  <a:srgbClr val="002060"/>
                </a:solidFill>
                <a:cs typeface="Arial" panose="020B0604020202020204" pitchFamily="34" charset="0"/>
              </a:rPr>
              <a:t>çıkarsa binadan dışarı çıkın. Dışarıda </a:t>
            </a:r>
            <a:r>
              <a:rPr lang="tr-TR" sz="2000" dirty="0" smtClean="0">
                <a:solidFill>
                  <a:srgbClr val="002060"/>
                </a:solidFill>
                <a:cs typeface="Arial" panose="020B0604020202020204" pitchFamily="34" charset="0"/>
              </a:rPr>
              <a:t>kalın.</a:t>
            </a:r>
          </a:p>
          <a:p>
            <a:pPr marL="533400" lvl="1" indent="-342900">
              <a:buFont typeface="Wingdings" panose="05000000000000000000" pitchFamily="2" charset="2"/>
              <a:buChar char="q"/>
            </a:pPr>
            <a:r>
              <a:rPr lang="tr-TR" sz="2000" dirty="0" smtClean="0">
                <a:solidFill>
                  <a:srgbClr val="002060"/>
                </a:solidFill>
                <a:cs typeface="Arial" panose="020B0604020202020204" pitchFamily="34" charset="0"/>
              </a:rPr>
              <a:t>Duman </a:t>
            </a:r>
            <a:r>
              <a:rPr lang="tr-TR" sz="2000" dirty="0">
                <a:solidFill>
                  <a:srgbClr val="002060"/>
                </a:solidFill>
                <a:cs typeface="Arial" panose="020B0604020202020204" pitchFamily="34" charset="0"/>
              </a:rPr>
              <a:t>içinde bir bölgeden geçmeniz </a:t>
            </a:r>
            <a:r>
              <a:rPr lang="tr-TR" sz="2000" dirty="0" smtClean="0">
                <a:solidFill>
                  <a:srgbClr val="002060"/>
                </a:solidFill>
                <a:cs typeface="Arial" panose="020B0604020202020204" pitchFamily="34" charset="0"/>
              </a:rPr>
              <a:t>ya da </a:t>
            </a:r>
            <a:r>
              <a:rPr lang="tr-TR" sz="2000" dirty="0">
                <a:solidFill>
                  <a:srgbClr val="002060"/>
                </a:solidFill>
                <a:cs typeface="Arial" panose="020B0604020202020204" pitchFamily="34" charset="0"/>
              </a:rPr>
              <a:t>böyle </a:t>
            </a:r>
            <a:r>
              <a:rPr lang="tr-TR" sz="2000" dirty="0" smtClean="0">
                <a:solidFill>
                  <a:srgbClr val="002060"/>
                </a:solidFill>
                <a:cs typeface="Arial" panose="020B0604020202020204" pitchFamily="34" charset="0"/>
              </a:rPr>
              <a:t>bir </a:t>
            </a:r>
            <a:r>
              <a:rPr lang="tr-TR" sz="2000" dirty="0">
                <a:solidFill>
                  <a:srgbClr val="002060"/>
                </a:solidFill>
                <a:cs typeface="Arial" panose="020B0604020202020204" pitchFamily="34" charset="0"/>
              </a:rPr>
              <a:t>bölgede kalmanız gerekirse yere yakın </a:t>
            </a:r>
            <a:r>
              <a:rPr lang="tr-TR" sz="2000" dirty="0" err="1" smtClean="0">
                <a:solidFill>
                  <a:srgbClr val="002060"/>
                </a:solidFill>
                <a:cs typeface="Arial" panose="020B0604020202020204" pitchFamily="34" charset="0"/>
              </a:rPr>
              <a:t>kalın;çünkü</a:t>
            </a:r>
            <a:r>
              <a:rPr lang="tr-TR" sz="2000" dirty="0" smtClean="0">
                <a:solidFill>
                  <a:srgbClr val="002060"/>
                </a:solidFill>
                <a:cs typeface="Arial" panose="020B0604020202020204" pitchFamily="34" charset="0"/>
              </a:rPr>
              <a:t> </a:t>
            </a:r>
            <a:r>
              <a:rPr lang="tr-TR" sz="2000" dirty="0">
                <a:solidFill>
                  <a:srgbClr val="002060"/>
                </a:solidFill>
                <a:cs typeface="Arial" panose="020B0604020202020204" pitchFamily="34" charset="0"/>
              </a:rPr>
              <a:t>orada hava daha temizdir. </a:t>
            </a:r>
            <a:endParaRPr lang="tr-TR" sz="2000" dirty="0" smtClean="0">
              <a:solidFill>
                <a:srgbClr val="002060"/>
              </a:solidFill>
              <a:cs typeface="Arial" panose="020B0604020202020204" pitchFamily="34" charset="0"/>
            </a:endParaRPr>
          </a:p>
          <a:p>
            <a:pPr marL="533400" lvl="1" indent="-342900">
              <a:buFont typeface="Wingdings" panose="05000000000000000000" pitchFamily="2" charset="2"/>
              <a:buChar char="q"/>
            </a:pPr>
            <a:r>
              <a:rPr lang="tr-TR" sz="2000" dirty="0" smtClean="0">
                <a:solidFill>
                  <a:srgbClr val="002060"/>
                </a:solidFill>
                <a:cs typeface="Arial" panose="020B0604020202020204" pitchFamily="34" charset="0"/>
              </a:rPr>
              <a:t>Asla </a:t>
            </a:r>
            <a:r>
              <a:rPr lang="tr-TR" sz="2000" dirty="0">
                <a:solidFill>
                  <a:srgbClr val="002060"/>
                </a:solidFill>
                <a:cs typeface="Arial" panose="020B0604020202020204" pitchFamily="34" charset="0"/>
              </a:rPr>
              <a:t>asansöre binmeyin</a:t>
            </a:r>
            <a:r>
              <a:rPr lang="tr-TR" sz="2000" dirty="0" smtClean="0">
                <a:solidFill>
                  <a:srgbClr val="002060"/>
                </a:solidFill>
                <a:cs typeface="Arial" panose="020B0604020202020204" pitchFamily="34" charset="0"/>
              </a:rPr>
              <a:t>.</a:t>
            </a:r>
            <a:r>
              <a:rPr lang="tr-TR" sz="2000" dirty="0">
                <a:solidFill>
                  <a:srgbClr val="002060"/>
                </a:solidFill>
                <a:cs typeface="Arial" panose="020B0604020202020204" pitchFamily="34" charset="0"/>
              </a:rPr>
              <a:t> </a:t>
            </a:r>
            <a:endParaRPr lang="tr-TR" sz="2000" dirty="0" smtClean="0">
              <a:solidFill>
                <a:srgbClr val="002060"/>
              </a:solidFill>
              <a:cs typeface="Arial" panose="020B0604020202020204" pitchFamily="34" charset="0"/>
            </a:endParaRPr>
          </a:p>
          <a:p>
            <a:pPr marL="533400" lvl="1" indent="-342900">
              <a:buFont typeface="Wingdings" panose="05000000000000000000" pitchFamily="2" charset="2"/>
              <a:buChar char="q"/>
            </a:pPr>
            <a:r>
              <a:rPr lang="tr-TR" sz="2000" dirty="0" smtClean="0">
                <a:solidFill>
                  <a:srgbClr val="002060"/>
                </a:solidFill>
                <a:cs typeface="Arial" panose="020B0604020202020204" pitchFamily="34" charset="0"/>
              </a:rPr>
              <a:t>Yangın </a:t>
            </a:r>
            <a:r>
              <a:rPr lang="tr-TR" sz="2000" dirty="0">
                <a:solidFill>
                  <a:srgbClr val="002060"/>
                </a:solidFill>
                <a:cs typeface="Arial" panose="020B0604020202020204" pitchFamily="34" charset="0"/>
              </a:rPr>
              <a:t>nedeniyle ölüm ve yaralanmaların çoğu </a:t>
            </a:r>
            <a:r>
              <a:rPr lang="tr-TR" sz="2000" dirty="0" smtClean="0">
                <a:solidFill>
                  <a:srgbClr val="002060"/>
                </a:solidFill>
                <a:cs typeface="Arial" panose="020B0604020202020204" pitchFamily="34" charset="0"/>
              </a:rPr>
              <a:t>insanlar </a:t>
            </a:r>
            <a:r>
              <a:rPr lang="tr-TR" sz="2000" dirty="0">
                <a:solidFill>
                  <a:srgbClr val="002060"/>
                </a:solidFill>
                <a:cs typeface="Arial" panose="020B0604020202020204" pitchFamily="34" charset="0"/>
              </a:rPr>
              <a:t>uyurken </a:t>
            </a:r>
            <a:r>
              <a:rPr lang="tr-TR" sz="2000" dirty="0" smtClean="0">
                <a:solidFill>
                  <a:srgbClr val="002060"/>
                </a:solidFill>
                <a:cs typeface="Arial" panose="020B0604020202020204" pitchFamily="34" charset="0"/>
              </a:rPr>
              <a:t>gerçekleşir.</a:t>
            </a:r>
          </a:p>
          <a:p>
            <a:pPr marL="533400" lvl="1" indent="-342900">
              <a:buFont typeface="Wingdings" panose="05000000000000000000" pitchFamily="2" charset="2"/>
              <a:buChar char="q"/>
            </a:pPr>
            <a:r>
              <a:rPr lang="tr-TR" sz="2000" dirty="0" smtClean="0">
                <a:solidFill>
                  <a:srgbClr val="002060"/>
                </a:solidFill>
                <a:cs typeface="Arial" panose="020B0604020202020204" pitchFamily="34" charset="0"/>
              </a:rPr>
              <a:t>Gece </a:t>
            </a:r>
            <a:r>
              <a:rPr lang="tr-TR" sz="2000" dirty="0">
                <a:solidFill>
                  <a:srgbClr val="002060"/>
                </a:solidFill>
                <a:cs typeface="Arial" panose="020B0604020202020204" pitchFamily="34" charset="0"/>
              </a:rPr>
              <a:t>bir yangın </a:t>
            </a:r>
            <a:r>
              <a:rPr lang="tr-TR" sz="2000" dirty="0" smtClean="0">
                <a:solidFill>
                  <a:srgbClr val="002060"/>
                </a:solidFill>
                <a:cs typeface="Arial" panose="020B0604020202020204" pitchFamily="34" charset="0"/>
              </a:rPr>
              <a:t>çıkarsa </a:t>
            </a:r>
            <a:r>
              <a:rPr lang="tr-TR" sz="2000" dirty="0">
                <a:solidFill>
                  <a:srgbClr val="002060"/>
                </a:solidFill>
                <a:cs typeface="Arial" panose="020B0604020202020204" pitchFamily="34" charset="0"/>
              </a:rPr>
              <a:t>nereden kaçacağınızı önceden planlayın. </a:t>
            </a:r>
            <a:endParaRPr lang="tr-TR" sz="2000" dirty="0" smtClean="0">
              <a:solidFill>
                <a:srgbClr val="002060"/>
              </a:solidFill>
              <a:cs typeface="Arial" panose="020B0604020202020204" pitchFamily="34" charset="0"/>
            </a:endParaRPr>
          </a:p>
          <a:p>
            <a:pPr marL="533400" lvl="1" indent="-342900">
              <a:buFont typeface="Wingdings" panose="05000000000000000000" pitchFamily="2" charset="2"/>
              <a:buChar char="q"/>
            </a:pPr>
            <a:r>
              <a:rPr lang="tr-TR" sz="2000" dirty="0" smtClean="0">
                <a:solidFill>
                  <a:srgbClr val="002060"/>
                </a:solidFill>
                <a:cs typeface="Arial" panose="020B0604020202020204" pitchFamily="34" charset="0"/>
              </a:rPr>
              <a:t>Kapıyı </a:t>
            </a:r>
            <a:r>
              <a:rPr lang="tr-TR" sz="2000" dirty="0">
                <a:solidFill>
                  <a:srgbClr val="002060"/>
                </a:solidFill>
                <a:cs typeface="Arial" panose="020B0604020202020204" pitchFamily="34" charset="0"/>
              </a:rPr>
              <a:t>ellediğinizde sıcaksa açmayın. Çünkü büyük bir ihtimalle arkasında yangın var demektir</a:t>
            </a:r>
            <a:r>
              <a:rPr lang="tr-TR" sz="2000" dirty="0" smtClean="0">
                <a:solidFill>
                  <a:srgbClr val="002060"/>
                </a:solidFill>
                <a:cs typeface="Arial" panose="020B0604020202020204" pitchFamily="34" charset="0"/>
              </a:rPr>
              <a:t>.</a:t>
            </a:r>
            <a:endParaRPr lang="tr-TR" sz="2000" dirty="0">
              <a:solidFill>
                <a:srgbClr val="002060"/>
              </a:solidFill>
              <a:cs typeface="Arial" panose="020B0604020202020204" pitchFamily="34" charset="0"/>
            </a:endParaRPr>
          </a:p>
        </p:txBody>
      </p:sp>
    </p:spTree>
    <p:extLst>
      <p:ext uri="{BB962C8B-B14F-4D97-AF65-F5344CB8AC3E}">
        <p14:creationId xmlns:p14="http://schemas.microsoft.com/office/powerpoint/2010/main" xmlns="" val="296463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79512" y="25602"/>
            <a:ext cx="8856984" cy="3403398"/>
          </a:xfrm>
          <a:prstGeom prst="rect">
            <a:avLst/>
          </a:prstGeom>
          <a:ln/>
        </p:spPr>
        <p:txBody>
          <a:bodyPr vert="horz" lIns="91440" tIns="45720" rIns="91440" bIns="45720" rtlCol="0">
            <a:normAutofit fontScale="70000" lnSpcReduction="20000"/>
          </a:bodyPr>
          <a:lstStyle/>
          <a:p>
            <a:pPr marL="0" marR="0" lvl="0" indent="0" algn="ctr" defTabSz="914400" rtl="0" eaLnBrk="1" fontAlgn="auto" latinLnBrk="0" hangingPunct="1">
              <a:lnSpc>
                <a:spcPct val="90000"/>
              </a:lnSpc>
              <a:spcBef>
                <a:spcPct val="20000"/>
              </a:spcBef>
              <a:spcAft>
                <a:spcPts val="600"/>
              </a:spcAft>
              <a:buClrTx/>
              <a:buSzTx/>
              <a:buFont typeface="Arial" pitchFamily="34" charset="0"/>
              <a:buNone/>
              <a:tabLst/>
              <a:defRPr/>
            </a:pPr>
            <a:r>
              <a:rPr kumimoji="0" lang="tr-TR" sz="2800" b="1" i="0" u="sng" strike="noStrike" kern="1200" cap="none" spc="0" normalizeH="0" baseline="0" noProof="0" dirty="0" smtClean="0">
                <a:ln>
                  <a:noFill/>
                </a:ln>
                <a:solidFill>
                  <a:srgbClr val="FF0000"/>
                </a:solidFill>
                <a:effectLst/>
                <a:uLnTx/>
                <a:uFillTx/>
                <a:latin typeface="+mn-lt"/>
                <a:ea typeface="+mn-ea"/>
                <a:cs typeface="+mn-cs"/>
              </a:rPr>
              <a:t>Duman ateşten daha öldürücüdür!</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smtClean="0">
                <a:ln>
                  <a:noFill/>
                </a:ln>
                <a:solidFill>
                  <a:schemeClr val="tx1"/>
                </a:solidFill>
                <a:effectLst/>
                <a:uLnTx/>
                <a:uFillTx/>
                <a:latin typeface="+mn-lt"/>
                <a:ea typeface="+mn-ea"/>
                <a:cs typeface="+mn-cs"/>
              </a:rPr>
              <a:t>  </a:t>
            </a:r>
            <a:r>
              <a:rPr kumimoji="0" lang="tr-TR" sz="2800" b="1" i="0" u="none" strike="noStrike" kern="1200" cap="none" spc="0" normalizeH="0" baseline="0" noProof="0" dirty="0" smtClean="0">
                <a:ln>
                  <a:noFill/>
                </a:ln>
                <a:solidFill>
                  <a:srgbClr val="7030A0"/>
                </a:solidFill>
                <a:effectLst/>
                <a:uLnTx/>
                <a:uFillTx/>
                <a:latin typeface="+mn-lt"/>
                <a:ea typeface="+mn-ea"/>
                <a:cs typeface="+mn-cs"/>
              </a:rPr>
              <a:t>Hemen yere yakın bir pozisyon alın. </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smtClean="0">
                <a:ln>
                  <a:noFill/>
                </a:ln>
                <a:solidFill>
                  <a:srgbClr val="7030A0"/>
                </a:solidFill>
                <a:effectLst/>
                <a:uLnTx/>
                <a:uFillTx/>
                <a:latin typeface="+mn-lt"/>
                <a:ea typeface="+mn-ea"/>
                <a:cs typeface="+mn-cs"/>
              </a:rPr>
              <a:t>  Yüzünüzü ıslak bir havlu ile örtün.</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smtClean="0">
                <a:ln>
                  <a:noFill/>
                </a:ln>
                <a:solidFill>
                  <a:srgbClr val="7030A0"/>
                </a:solidFill>
                <a:effectLst/>
                <a:uLnTx/>
                <a:uFillTx/>
                <a:latin typeface="+mn-lt"/>
                <a:ea typeface="+mn-ea"/>
                <a:cs typeface="+mn-cs"/>
              </a:rPr>
              <a:t>  Güvenli bir çıkış noktasına doğru sürünerek ilerleyin.</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smtClean="0">
                <a:ln>
                  <a:noFill/>
                </a:ln>
                <a:solidFill>
                  <a:srgbClr val="7030A0"/>
                </a:solidFill>
                <a:effectLst/>
                <a:uLnTx/>
                <a:uFillTx/>
                <a:latin typeface="+mn-lt"/>
                <a:ea typeface="+mn-ea"/>
                <a:cs typeface="+mn-cs"/>
              </a:rPr>
              <a:t>  Sıcak olan bir kapıyı açmayın.</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smtClean="0">
                <a:ln>
                  <a:noFill/>
                </a:ln>
                <a:solidFill>
                  <a:srgbClr val="7030A0"/>
                </a:solidFill>
                <a:effectLst/>
                <a:uLnTx/>
                <a:uFillTx/>
                <a:latin typeface="+mn-lt"/>
                <a:ea typeface="+mn-ea"/>
                <a:cs typeface="+mn-cs"/>
              </a:rPr>
              <a:t>  Eğer bir yerde kapalı kalırsanız, kapıyı kapatın ve kapının altını ıslak bezlerle tıkayın.</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smtClean="0">
                <a:ln>
                  <a:noFill/>
                </a:ln>
                <a:solidFill>
                  <a:srgbClr val="7030A0"/>
                </a:solidFill>
                <a:effectLst/>
                <a:uLnTx/>
                <a:uFillTx/>
                <a:latin typeface="+mn-lt"/>
                <a:ea typeface="+mn-ea"/>
                <a:cs typeface="+mn-cs"/>
              </a:rPr>
              <a:t>  Sizinle çıkış arasındaki yangın küçükse, hızla çıkışa doğru gidin.</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smtClean="0">
                <a:ln>
                  <a:noFill/>
                </a:ln>
                <a:solidFill>
                  <a:srgbClr val="7030A0"/>
                </a:solidFill>
                <a:effectLst/>
                <a:uLnTx/>
                <a:uFillTx/>
                <a:latin typeface="+mn-lt"/>
                <a:ea typeface="+mn-ea"/>
                <a:cs typeface="+mn-cs"/>
              </a:rPr>
              <a:t>  Eğer giysinizin tutuştuğunu fark ederseniz,</a:t>
            </a:r>
          </a:p>
          <a:p>
            <a:pPr marL="0" marR="0" lvl="0" indent="0" algn="l" defTabSz="914400" rtl="0" eaLnBrk="1" fontAlgn="auto" latinLnBrk="0" hangingPunct="1">
              <a:lnSpc>
                <a:spcPct val="90000"/>
              </a:lnSpc>
              <a:spcBef>
                <a:spcPct val="20000"/>
              </a:spcBef>
              <a:spcAft>
                <a:spcPts val="600"/>
              </a:spcAft>
              <a:buClrTx/>
              <a:buSzTx/>
              <a:buFont typeface="Arial" pitchFamily="34" charset="0"/>
              <a:buChar char="•"/>
              <a:tabLst/>
              <a:defRPr/>
            </a:pPr>
            <a:r>
              <a:rPr kumimoji="0" lang="tr-TR" sz="2800" b="1" i="0" u="none" strike="noStrike" kern="1200" cap="none" spc="0" normalizeH="0" baseline="0" noProof="0" dirty="0" smtClean="0">
                <a:ln>
                  <a:noFill/>
                </a:ln>
                <a:solidFill>
                  <a:srgbClr val="7030A0"/>
                </a:solidFill>
                <a:effectLst/>
                <a:uLnTx/>
                <a:uFillTx/>
                <a:latin typeface="+mn-lt"/>
                <a:ea typeface="+mn-ea"/>
                <a:cs typeface="+mn-cs"/>
              </a:rPr>
              <a:t>Yardım istemek için bağırın.</a:t>
            </a:r>
          </a:p>
          <a:p>
            <a:pPr marL="0" marR="0" lvl="0" indent="0" algn="l" defTabSz="914400" rtl="0" eaLnBrk="1" fontAlgn="auto" latinLnBrk="0" hangingPunct="1">
              <a:lnSpc>
                <a:spcPct val="90000"/>
              </a:lnSpc>
              <a:spcBef>
                <a:spcPct val="20000"/>
              </a:spcBef>
              <a:spcAft>
                <a:spcPts val="600"/>
              </a:spcAft>
              <a:buClrTx/>
              <a:buSzTx/>
              <a:buFont typeface="Arial" pitchFamily="34" charset="0"/>
              <a:buNone/>
              <a:tabLst/>
              <a:defRPr/>
            </a:pPr>
            <a:endParaRPr kumimoji="0" lang="tr-TR"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3"/>
          <p:cNvSpPr txBox="1">
            <a:spLocks noChangeArrowheads="1"/>
          </p:cNvSpPr>
          <p:nvPr/>
        </p:nvSpPr>
        <p:spPr>
          <a:xfrm>
            <a:off x="147830" y="3429001"/>
            <a:ext cx="6248400" cy="3240360"/>
          </a:xfrm>
          <a:prstGeom prst="rect">
            <a:avLst/>
          </a:prstGeom>
          <a:ln/>
        </p:spPr>
        <p:txBody>
          <a:bodyPr vert="horz" lIns="91440" tIns="45720" rIns="91440" bIns="45720" rtlCol="0">
            <a:normAutofit/>
          </a:bodyPr>
          <a:lstStyle/>
          <a:p>
            <a:pPr lvl="0" algn="ctr">
              <a:spcBef>
                <a:spcPct val="20000"/>
              </a:spcBef>
              <a:spcAft>
                <a:spcPts val="600"/>
              </a:spcAft>
              <a:defRPr/>
            </a:pPr>
            <a:r>
              <a:rPr lang="tr-TR" dirty="0">
                <a:solidFill>
                  <a:srgbClr val="FF0000"/>
                </a:solidFill>
              </a:rPr>
              <a:t>DUR, YAT, YUVARLAN!</a:t>
            </a:r>
            <a:endParaRPr kumimoji="0" lang="tr-TR" b="1" i="0" u="none" strike="noStrike" kern="1200" cap="none" spc="0" normalizeH="0" baseline="0" noProof="0" dirty="0" smtClean="0">
              <a:ln>
                <a:noFill/>
              </a:ln>
              <a:solidFill>
                <a:srgbClr val="FF0000"/>
              </a:solidFill>
              <a:effectLst/>
              <a:uLnTx/>
              <a:uFillTx/>
            </a:endParaRP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tr-TR" b="1" i="0" u="none" strike="noStrike" kern="1200" cap="none" spc="0" normalizeH="0" baseline="0" noProof="0" dirty="0" smtClean="0">
                <a:ln>
                  <a:noFill/>
                </a:ln>
                <a:solidFill>
                  <a:srgbClr val="FF0000"/>
                </a:solidFill>
                <a:effectLst/>
                <a:uLnTx/>
                <a:uFillTx/>
                <a:latin typeface="+mn-lt"/>
                <a:ea typeface="+mn-ea"/>
                <a:cs typeface="+mn-cs"/>
              </a:rPr>
              <a:t>Dur: </a:t>
            </a:r>
            <a:r>
              <a:rPr kumimoji="0" lang="tr-TR" b="1" i="0" u="none" strike="noStrike" kern="1200" cap="none" spc="0" normalizeH="0" baseline="0" noProof="0" dirty="0" smtClean="0">
                <a:ln>
                  <a:noFill/>
                </a:ln>
                <a:solidFill>
                  <a:srgbClr val="002060"/>
                </a:solidFill>
                <a:effectLst/>
                <a:uLnTx/>
                <a:uFillTx/>
                <a:latin typeface="+mn-lt"/>
                <a:ea typeface="+mn-ea"/>
                <a:cs typeface="+mn-cs"/>
              </a:rPr>
              <a:t>Koşarsanız havadaki oksijen alevlerin artmasına neden olacaktır.</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tr-TR" b="1" i="0" u="none" strike="noStrike" kern="1200" cap="none" spc="0" normalizeH="0" baseline="0" noProof="0" dirty="0" smtClean="0">
                <a:ln>
                  <a:noFill/>
                </a:ln>
                <a:solidFill>
                  <a:srgbClr val="FF0000"/>
                </a:solidFill>
                <a:effectLst/>
                <a:uLnTx/>
                <a:uFillTx/>
                <a:latin typeface="+mn-lt"/>
                <a:ea typeface="+mn-ea"/>
                <a:cs typeface="+mn-cs"/>
              </a:rPr>
              <a:t>Yat: </a:t>
            </a:r>
            <a:r>
              <a:rPr kumimoji="0" lang="tr-TR" b="1" i="0" u="none" strike="noStrike" kern="1200" cap="none" spc="0" normalizeH="0" baseline="0" noProof="0" dirty="0" smtClean="0">
                <a:ln>
                  <a:noFill/>
                </a:ln>
                <a:solidFill>
                  <a:srgbClr val="002060"/>
                </a:solidFill>
                <a:effectLst/>
                <a:uLnTx/>
                <a:uFillTx/>
                <a:latin typeface="+mn-lt"/>
                <a:ea typeface="+mn-ea"/>
                <a:cs typeface="+mn-cs"/>
              </a:rPr>
              <a:t>Ayakta durursanız alevler hızla hayati organlarınıza doğru yükselecektir.</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tr-TR" b="1" i="0" u="none" strike="noStrike" kern="1200" cap="none" spc="0" normalizeH="0" baseline="0" noProof="0" dirty="0" smtClean="0">
                <a:ln>
                  <a:noFill/>
                </a:ln>
                <a:solidFill>
                  <a:srgbClr val="FF0000"/>
                </a:solidFill>
                <a:effectLst/>
                <a:uLnTx/>
                <a:uFillTx/>
                <a:latin typeface="+mn-lt"/>
                <a:ea typeface="+mn-ea"/>
                <a:cs typeface="+mn-cs"/>
              </a:rPr>
              <a:t>Yuvarlan: </a:t>
            </a:r>
            <a:r>
              <a:rPr kumimoji="0" lang="tr-TR" b="1" i="0" u="none" strike="noStrike" kern="1200" cap="none" spc="0" normalizeH="0" baseline="0" noProof="0" dirty="0" smtClean="0">
                <a:ln>
                  <a:noFill/>
                </a:ln>
                <a:solidFill>
                  <a:srgbClr val="002060"/>
                </a:solidFill>
                <a:effectLst/>
                <a:uLnTx/>
                <a:uFillTx/>
                <a:latin typeface="+mn-lt"/>
                <a:ea typeface="+mn-ea"/>
                <a:cs typeface="+mn-cs"/>
              </a:rPr>
              <a:t>Ateşi söndürmek için yerde yuvarlanın.</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tr-TR" b="1" i="0" u="none" strike="noStrike" kern="1200" cap="none" spc="0" normalizeH="0" baseline="0" noProof="0" dirty="0" smtClean="0">
                <a:ln>
                  <a:noFill/>
                </a:ln>
                <a:solidFill>
                  <a:srgbClr val="002060"/>
                </a:solidFill>
                <a:effectLst/>
                <a:uLnTx/>
                <a:uFillTx/>
                <a:latin typeface="+mn-lt"/>
                <a:ea typeface="+mn-ea"/>
                <a:cs typeface="+mn-cs"/>
              </a:rPr>
              <a:t>Eğer başka birinin tutuştuğunu görürseniz o kişiyi durdurun, yere yatırın ve yuvarlayın.</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endParaRPr kumimoji="0" lang="tr-TR" sz="1600" b="1"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64082" y="4658751"/>
            <a:ext cx="2438400" cy="2233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Nesne 7"/>
          <p:cNvGraphicFramePr>
            <a:graphicFrameLocks noChangeAspect="1"/>
          </p:cNvGraphicFramePr>
          <p:nvPr>
            <p:extLst>
              <p:ext uri="{D42A27DB-BD31-4B8C-83A1-F6EECF244321}">
                <p14:modId xmlns:p14="http://schemas.microsoft.com/office/powerpoint/2010/main" xmlns="" val="3422050600"/>
              </p:ext>
            </p:extLst>
          </p:nvPr>
        </p:nvGraphicFramePr>
        <p:xfrm>
          <a:off x="6628035" y="2636912"/>
          <a:ext cx="2408461" cy="1986742"/>
        </p:xfrm>
        <a:graphic>
          <a:graphicData uri="http://schemas.openxmlformats.org/presentationml/2006/ole">
            <p:oleObj spid="_x0000_s50185" name="Bit Eşlem Resmi" r:id="rId4" imgW="5210399" imgH="3676637" progId="PBrush">
              <p:embed/>
            </p:oleObj>
          </a:graphicData>
        </a:graphic>
      </p:graphicFrame>
    </p:spTree>
    <p:extLst>
      <p:ext uri="{BB962C8B-B14F-4D97-AF65-F5344CB8AC3E}">
        <p14:creationId xmlns:p14="http://schemas.microsoft.com/office/powerpoint/2010/main" xmlns="" val="3389044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4294967295"/>
          </p:nvPr>
        </p:nvSpPr>
        <p:spPr>
          <a:xfrm>
            <a:off x="107504" y="116632"/>
            <a:ext cx="8856984" cy="6552728"/>
          </a:xfrm>
          <a:prstGeom prst="rect">
            <a:avLst/>
          </a:prstGeom>
        </p:spPr>
        <p:txBody>
          <a:bodyPr>
            <a:normAutofit/>
          </a:bodyPr>
          <a:lstStyle/>
          <a:p>
            <a:pPr algn="ctr">
              <a:buFont typeface="Wingdings" panose="05000000000000000000" pitchFamily="2" charset="2"/>
              <a:buChar char="ü"/>
            </a:pPr>
            <a:r>
              <a:rPr lang="tr-TR" b="1" dirty="0" smtClean="0">
                <a:solidFill>
                  <a:srgbClr val="0070C0"/>
                </a:solidFill>
              </a:rPr>
              <a:t> İŞ EKİPMANLARININ GÜVENLİ KULLANIMI</a:t>
            </a:r>
          </a:p>
          <a:p>
            <a:pPr marL="609600" indent="-609600">
              <a:buNone/>
            </a:pPr>
            <a:endParaRPr lang="tr-TR" sz="2400" dirty="0" smtClean="0"/>
          </a:p>
          <a:p>
            <a:pPr marL="457200" indent="-457200">
              <a:buFont typeface="+mj-lt"/>
              <a:buAutoNum type="arabicPeriod"/>
            </a:pPr>
            <a:r>
              <a:rPr lang="tr-TR" sz="2800" dirty="0" smtClean="0"/>
              <a:t>İşin yapılmasında kullanılan herhangi bir makine, alet ve koruyucuların “CE” (</a:t>
            </a:r>
            <a:r>
              <a:rPr lang="tr-TR" sz="2800" dirty="0" err="1" smtClean="0"/>
              <a:t>Conformité</a:t>
            </a:r>
            <a:r>
              <a:rPr lang="tr-TR" sz="2800" dirty="0" smtClean="0"/>
              <a:t> </a:t>
            </a:r>
            <a:r>
              <a:rPr lang="tr-TR" sz="2800" dirty="0" err="1" smtClean="0"/>
              <a:t>Européene</a:t>
            </a:r>
            <a:r>
              <a:rPr lang="tr-TR" sz="2800" dirty="0" smtClean="0"/>
              <a:t>) uluslar arası standartlara uygunluğu  aranmalıdır. “Fransızca "Avrupa'ya Uygunluk”</a:t>
            </a:r>
          </a:p>
          <a:p>
            <a:pPr marL="457200" indent="-457200">
              <a:buFont typeface="+mj-lt"/>
              <a:buAutoNum type="arabicPeriod"/>
            </a:pPr>
            <a:endParaRPr lang="tr-TR" sz="2800" dirty="0" smtClean="0"/>
          </a:p>
          <a:p>
            <a:pPr marL="609600" indent="-609600">
              <a:buFont typeface="+mj-lt"/>
              <a:buAutoNum type="arabicPeriod"/>
            </a:pPr>
            <a:r>
              <a:rPr lang="tr-TR" sz="2800" dirty="0" smtClean="0"/>
              <a:t> İş  ekipmanlarının kullanımı kurallar çerçevesinde tehlikeli durum ve tehlikeli davranışa karşı hassasiyet gösterilerek yapılmalıdır.</a:t>
            </a:r>
          </a:p>
          <a:p>
            <a:pPr marL="609600" indent="-609600">
              <a:buFont typeface="+mj-lt"/>
              <a:buAutoNum type="arabicPeriod"/>
            </a:pPr>
            <a:endParaRPr lang="tr-TR" sz="2800" dirty="0" smtClean="0"/>
          </a:p>
          <a:p>
            <a:pPr marL="609600" indent="-609600">
              <a:buFont typeface="+mj-lt"/>
              <a:buAutoNum type="arabicPeriod"/>
            </a:pPr>
            <a:r>
              <a:rPr lang="tr-TR" sz="2800" dirty="0" smtClean="0"/>
              <a:t>Kullanılan ekipmanların zamanında bakımı, onarımı ve kontrolü yapılmalıdır.</a:t>
            </a:r>
          </a:p>
        </p:txBody>
      </p:sp>
    </p:spTree>
    <p:extLst>
      <p:ext uri="{BB962C8B-B14F-4D97-AF65-F5344CB8AC3E}">
        <p14:creationId xmlns:p14="http://schemas.microsoft.com/office/powerpoint/2010/main" xmlns="" val="3626849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4294967295"/>
          </p:nvPr>
        </p:nvSpPr>
        <p:spPr>
          <a:xfrm>
            <a:off x="179512" y="188640"/>
            <a:ext cx="8784976" cy="6480720"/>
          </a:xfrm>
          <a:prstGeom prst="rect">
            <a:avLst/>
          </a:prstGeom>
        </p:spPr>
        <p:txBody>
          <a:bodyPr>
            <a:normAutofit/>
          </a:bodyPr>
          <a:lstStyle/>
          <a:p>
            <a:pPr marL="0" indent="0">
              <a:buNone/>
            </a:pPr>
            <a:r>
              <a:rPr lang="tr-TR" sz="2800" dirty="0" smtClean="0"/>
              <a:t>- Düşmeleri önleyecek koruyucular yapılacak,</a:t>
            </a:r>
          </a:p>
          <a:p>
            <a:pPr marL="0" indent="0">
              <a:buNone/>
            </a:pPr>
            <a:r>
              <a:rPr lang="tr-TR" sz="2800" dirty="0" smtClean="0"/>
              <a:t>- Ekranlı ekipmanlarda ekran koruyucular olacak,</a:t>
            </a:r>
          </a:p>
          <a:p>
            <a:pPr marL="0" indent="0">
              <a:buNone/>
            </a:pPr>
            <a:r>
              <a:rPr lang="tr-TR" sz="2800" dirty="0" smtClean="0"/>
              <a:t>- Çalışmalar izne tabi olacak,</a:t>
            </a:r>
          </a:p>
          <a:p>
            <a:pPr marL="0" indent="0">
              <a:buNone/>
            </a:pPr>
            <a:r>
              <a:rPr lang="tr-TR" sz="2800" dirty="0" smtClean="0"/>
              <a:t>- İskelelerin kullanımı ile ilgili özel hükümlere </a:t>
            </a:r>
            <a:r>
              <a:rPr lang="tr-TR" sz="2800" dirty="0" err="1" smtClean="0"/>
              <a:t>uyulanacak</a:t>
            </a:r>
            <a:r>
              <a:rPr lang="tr-TR" sz="2800" dirty="0" smtClean="0"/>
              <a:t>,</a:t>
            </a:r>
          </a:p>
          <a:p>
            <a:pPr marL="0" indent="0">
              <a:buNone/>
            </a:pPr>
            <a:r>
              <a:rPr lang="tr-TR" sz="2800" dirty="0" smtClean="0"/>
              <a:t>- Çalışanların veya malzemelerin düşme riskini önleyecek tedbirler alınacak,</a:t>
            </a:r>
          </a:p>
          <a:p>
            <a:pPr marL="0" indent="0">
              <a:buNone/>
            </a:pPr>
            <a:r>
              <a:rPr lang="tr-TR" sz="2800" dirty="0" smtClean="0"/>
              <a:t>- </a:t>
            </a:r>
            <a:r>
              <a:rPr lang="tr-TR" sz="2800" dirty="0" err="1" smtClean="0"/>
              <a:t>İskelerin</a:t>
            </a:r>
            <a:r>
              <a:rPr lang="tr-TR" sz="2800" dirty="0" smtClean="0"/>
              <a:t> taşıyabileceği yükler dikkate alınacak,</a:t>
            </a:r>
          </a:p>
          <a:p>
            <a:pPr marL="0" indent="0">
              <a:buNone/>
            </a:pPr>
            <a:r>
              <a:rPr lang="tr-TR" sz="2800" dirty="0" smtClean="0"/>
              <a:t>- Halat kullanılarak yapılan çalışmalarda, paraşüt tipi emniyet kemeri kullanılacak,</a:t>
            </a:r>
          </a:p>
          <a:p>
            <a:pPr marL="0" indent="0">
              <a:buNone/>
            </a:pPr>
            <a:r>
              <a:rPr lang="tr-TR" sz="2800" dirty="0" smtClean="0"/>
              <a:t>- Çalışan tarafından kullanılan alet, </a:t>
            </a:r>
            <a:r>
              <a:rPr lang="tr-TR" sz="2800" dirty="0" err="1" smtClean="0"/>
              <a:t>edavat</a:t>
            </a:r>
            <a:r>
              <a:rPr lang="tr-TR" sz="2800" dirty="0" smtClean="0"/>
              <a:t> ve diğer aksesuarlar paraşütçü tipi emniyet kemerine veya oturma yerine veya başka uygun bir yere bağlanarak güvenli hale getirilecektir.</a:t>
            </a:r>
          </a:p>
          <a:p>
            <a:endParaRPr lang="tr-TR" dirty="0"/>
          </a:p>
        </p:txBody>
      </p:sp>
    </p:spTree>
    <p:extLst>
      <p:ext uri="{BB962C8B-B14F-4D97-AF65-F5344CB8AC3E}">
        <p14:creationId xmlns:p14="http://schemas.microsoft.com/office/powerpoint/2010/main" xmlns="" val="996273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249375" y="1268760"/>
            <a:ext cx="8712200" cy="5256584"/>
          </a:xfrm>
        </p:spPr>
        <p:txBody>
          <a:bodyPr rtlCol="0">
            <a:normAutofit fontScale="90000"/>
          </a:bodyPr>
          <a:lstStyle/>
          <a:p>
            <a:pPr algn="l">
              <a:defRPr/>
            </a:pPr>
            <a:r>
              <a:rPr lang="tr-TR" altLang="tr-TR" sz="3600" b="1" dirty="0">
                <a:solidFill>
                  <a:srgbClr val="0066FF"/>
                </a:solidFill>
              </a:rPr>
              <a:t>1. </a:t>
            </a:r>
            <a:r>
              <a:rPr lang="tr-TR" altLang="tr-TR" sz="3600" b="1" dirty="0" smtClean="0">
                <a:solidFill>
                  <a:srgbClr val="0066FF"/>
                </a:solidFill>
              </a:rPr>
              <a:t>Ekipman</a:t>
            </a:r>
            <a:r>
              <a:rPr lang="tr-TR" altLang="tr-TR" sz="3600" b="1" dirty="0">
                <a:solidFill>
                  <a:srgbClr val="0066FF"/>
                </a:solidFill>
              </a:rPr>
              <a:t> </a:t>
            </a:r>
            <a:r>
              <a:rPr lang="tr-TR" altLang="tr-TR" sz="3600" b="1" dirty="0" smtClean="0">
                <a:solidFill>
                  <a:srgbClr val="0066FF"/>
                </a:solidFill>
              </a:rPr>
              <a:t>: </a:t>
            </a:r>
            <a:r>
              <a:rPr lang="tr-TR" altLang="tr-TR" sz="3100" dirty="0" smtClean="0"/>
              <a:t>Ekipmanların </a:t>
            </a:r>
            <a:r>
              <a:rPr lang="tr-TR" altLang="tr-TR" sz="3100" dirty="0"/>
              <a:t>kullanımı işçiler için risk kaynağı oluşturmamalıdır</a:t>
            </a:r>
            <a:r>
              <a:rPr lang="tr-TR" altLang="tr-TR" sz="3100" dirty="0" smtClean="0"/>
              <a:t>.</a:t>
            </a:r>
            <a:br>
              <a:rPr lang="tr-TR" altLang="tr-TR" sz="3100" dirty="0" smtClean="0"/>
            </a:br>
            <a:r>
              <a:rPr lang="tr-TR" altLang="tr-TR" sz="3100" dirty="0" smtClean="0"/>
              <a:t>- Monitör</a:t>
            </a:r>
            <a:br>
              <a:rPr lang="tr-TR" altLang="tr-TR" sz="3100" dirty="0" smtClean="0"/>
            </a:br>
            <a:r>
              <a:rPr lang="tr-TR" altLang="tr-TR" sz="3100" dirty="0" smtClean="0"/>
              <a:t>- </a:t>
            </a:r>
            <a:r>
              <a:rPr lang="tr-TR" altLang="tr-TR" sz="3100" dirty="0" err="1" smtClean="0"/>
              <a:t>Kalvye</a:t>
            </a:r>
            <a:r>
              <a:rPr lang="tr-TR" altLang="tr-TR" sz="3100" dirty="0" smtClean="0"/>
              <a:t/>
            </a:r>
            <a:br>
              <a:rPr lang="tr-TR" altLang="tr-TR" sz="3100" dirty="0" smtClean="0"/>
            </a:br>
            <a:r>
              <a:rPr lang="tr-TR" altLang="tr-TR" sz="3100" dirty="0" smtClean="0"/>
              <a:t>- Çalışma masası ve çalışma yüzeyi</a:t>
            </a:r>
            <a:br>
              <a:rPr lang="tr-TR" altLang="tr-TR" sz="3100" dirty="0" smtClean="0"/>
            </a:br>
            <a:r>
              <a:rPr lang="tr-TR" altLang="tr-TR" sz="3100" b="1" dirty="0">
                <a:solidFill>
                  <a:srgbClr val="0066FF"/>
                </a:solidFill>
              </a:rPr>
              <a:t>2. Çalışma ortamı</a:t>
            </a:r>
            <a:r>
              <a:rPr lang="tr-TR" altLang="tr-TR" sz="3100" b="1" dirty="0"/>
              <a:t/>
            </a:r>
            <a:br>
              <a:rPr lang="tr-TR" altLang="tr-TR" sz="3100" b="1" dirty="0"/>
            </a:br>
            <a:r>
              <a:rPr lang="tr-TR" altLang="tr-TR" sz="3100" b="1" dirty="0" smtClean="0"/>
              <a:t>- </a:t>
            </a:r>
            <a:r>
              <a:rPr lang="tr-TR" altLang="tr-TR" sz="3100" dirty="0" smtClean="0"/>
              <a:t>Aydınlatma</a:t>
            </a:r>
            <a:r>
              <a:rPr lang="tr-TR" altLang="tr-TR" sz="3100" dirty="0"/>
              <a:t/>
            </a:r>
            <a:br>
              <a:rPr lang="tr-TR" altLang="tr-TR" sz="3100" dirty="0"/>
            </a:br>
            <a:r>
              <a:rPr lang="tr-TR" altLang="tr-TR" sz="3100" dirty="0" smtClean="0"/>
              <a:t>- Yansım </a:t>
            </a:r>
            <a:r>
              <a:rPr lang="tr-TR" altLang="tr-TR" sz="3100" dirty="0"/>
              <a:t>ve parlama</a:t>
            </a:r>
            <a:br>
              <a:rPr lang="tr-TR" altLang="tr-TR" sz="3100" dirty="0"/>
            </a:br>
            <a:r>
              <a:rPr lang="tr-TR" altLang="tr-TR" sz="3100" dirty="0" smtClean="0"/>
              <a:t>- Gürültü</a:t>
            </a:r>
            <a:br>
              <a:rPr lang="tr-TR" altLang="tr-TR" sz="3100" dirty="0" smtClean="0"/>
            </a:br>
            <a:r>
              <a:rPr lang="tr-TR" altLang="tr-TR" sz="3100" b="1" dirty="0" smtClean="0">
                <a:solidFill>
                  <a:srgbClr val="0066FF"/>
                </a:solidFill>
              </a:rPr>
              <a:t>3. Bilgisayar Programları</a:t>
            </a:r>
            <a:r>
              <a:rPr lang="tr-TR" altLang="tr-TR" sz="3100" b="1" dirty="0">
                <a:solidFill>
                  <a:srgbClr val="0066FF"/>
                </a:solidFill>
              </a:rPr>
              <a:t/>
            </a:r>
            <a:br>
              <a:rPr lang="tr-TR" altLang="tr-TR" sz="3100" b="1" dirty="0">
                <a:solidFill>
                  <a:srgbClr val="0066FF"/>
                </a:solidFill>
              </a:rPr>
            </a:br>
            <a:r>
              <a:rPr lang="tr-TR" altLang="tr-TR" sz="2700" dirty="0" smtClean="0"/>
              <a:t/>
            </a:r>
            <a:br>
              <a:rPr lang="tr-TR" altLang="tr-TR" sz="2700" dirty="0" smtClean="0"/>
            </a:br>
            <a:endParaRPr lang="tr-TR" altLang="tr-TR" sz="4000" b="1" dirty="0">
              <a:solidFill>
                <a:srgbClr val="0066FF"/>
              </a:solidFill>
            </a:endParaRPr>
          </a:p>
        </p:txBody>
      </p:sp>
      <p:sp>
        <p:nvSpPr>
          <p:cNvPr id="12292" name="Rectangle 3"/>
          <p:cNvSpPr txBox="1">
            <a:spLocks noChangeArrowheads="1"/>
          </p:cNvSpPr>
          <p:nvPr/>
        </p:nvSpPr>
        <p:spPr bwMode="auto">
          <a:xfrm>
            <a:off x="107504" y="188640"/>
            <a:ext cx="8856984"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a:spcBef>
                <a:spcPct val="20000"/>
              </a:spcBef>
              <a:buFont typeface="Arial" pitchFamily="34" charset="0"/>
              <a:buChar char="•"/>
              <a:defRPr sz="3200">
                <a:solidFill>
                  <a:schemeClr val="tx1"/>
                </a:solidFill>
                <a:latin typeface="Calibri" pitchFamily="34" charset="0"/>
              </a:defRPr>
            </a:lvl1pPr>
            <a:lvl2pPr marL="639763" indent="-246063">
              <a:spcBef>
                <a:spcPct val="20000"/>
              </a:spcBef>
              <a:buFont typeface="Arial" pitchFamily="34" charset="0"/>
              <a:buChar char="–"/>
              <a:defRPr sz="2800">
                <a:solidFill>
                  <a:schemeClr val="tx1"/>
                </a:solidFill>
                <a:latin typeface="Calibri" pitchFamily="34" charset="0"/>
              </a:defRPr>
            </a:lvl2pPr>
            <a:lvl3pPr marL="1143000" indent="-246063">
              <a:spcBef>
                <a:spcPct val="20000"/>
              </a:spcBef>
              <a:buFont typeface="Arial" pitchFamily="34" charset="0"/>
              <a:buChar char="•"/>
              <a:defRPr sz="2400">
                <a:solidFill>
                  <a:schemeClr val="tx1"/>
                </a:solidFill>
                <a:latin typeface="Calibri" pitchFamily="34" charset="0"/>
              </a:defRPr>
            </a:lvl3pPr>
            <a:lvl4pPr marL="1187450" indent="-209550">
              <a:spcBef>
                <a:spcPct val="20000"/>
              </a:spcBef>
              <a:buFont typeface="Arial" pitchFamily="34" charset="0"/>
              <a:buChar char="–"/>
              <a:defRPr sz="2000">
                <a:solidFill>
                  <a:schemeClr val="tx1"/>
                </a:solidFill>
                <a:latin typeface="Calibri" pitchFamily="34" charset="0"/>
              </a:defRPr>
            </a:lvl4pPr>
            <a:lvl5pPr marL="1462088" indent="-209550">
              <a:spcBef>
                <a:spcPct val="20000"/>
              </a:spcBef>
              <a:buFont typeface="Arial" pitchFamily="34" charset="0"/>
              <a:buChar char="»"/>
              <a:defRPr sz="2000">
                <a:solidFill>
                  <a:schemeClr val="tx1"/>
                </a:solidFill>
                <a:latin typeface="Calibri" pitchFamily="34" charset="0"/>
              </a:defRPr>
            </a:lvl5pPr>
            <a:lvl6pPr marL="1919288" indent="-209550" fontAlgn="base">
              <a:spcBef>
                <a:spcPct val="20000"/>
              </a:spcBef>
              <a:spcAft>
                <a:spcPct val="0"/>
              </a:spcAft>
              <a:buFont typeface="Arial" pitchFamily="34" charset="0"/>
              <a:buChar char="»"/>
              <a:defRPr sz="2000">
                <a:solidFill>
                  <a:schemeClr val="tx1"/>
                </a:solidFill>
                <a:latin typeface="Calibri" pitchFamily="34" charset="0"/>
              </a:defRPr>
            </a:lvl6pPr>
            <a:lvl7pPr marL="2376488" indent="-209550" fontAlgn="base">
              <a:spcBef>
                <a:spcPct val="20000"/>
              </a:spcBef>
              <a:spcAft>
                <a:spcPct val="0"/>
              </a:spcAft>
              <a:buFont typeface="Arial" pitchFamily="34" charset="0"/>
              <a:buChar char="»"/>
              <a:defRPr sz="2000">
                <a:solidFill>
                  <a:schemeClr val="tx1"/>
                </a:solidFill>
                <a:latin typeface="Calibri" pitchFamily="34" charset="0"/>
              </a:defRPr>
            </a:lvl7pPr>
            <a:lvl8pPr marL="2833688" indent="-209550" fontAlgn="base">
              <a:spcBef>
                <a:spcPct val="20000"/>
              </a:spcBef>
              <a:spcAft>
                <a:spcPct val="0"/>
              </a:spcAft>
              <a:buFont typeface="Arial" pitchFamily="34" charset="0"/>
              <a:buChar char="»"/>
              <a:defRPr sz="2000">
                <a:solidFill>
                  <a:schemeClr val="tx1"/>
                </a:solidFill>
                <a:latin typeface="Calibri" pitchFamily="34" charset="0"/>
              </a:defRPr>
            </a:lvl8pPr>
            <a:lvl9pPr marL="3290888" indent="-209550" fontAlgn="base">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Clr>
                <a:srgbClr val="0BD0D9"/>
              </a:buClr>
              <a:buSzPct val="95000"/>
              <a:buFont typeface="Wingdings" panose="05000000000000000000" pitchFamily="2" charset="2"/>
              <a:buChar char="ü"/>
            </a:pPr>
            <a:r>
              <a:rPr lang="tr-TR" altLang="tr-TR" sz="4000" b="1" i="0" dirty="0" smtClean="0">
                <a:solidFill>
                  <a:srgbClr val="0070C0"/>
                </a:solidFill>
                <a:latin typeface="+mn-lt"/>
              </a:rPr>
              <a:t>EKRANLI </a:t>
            </a:r>
            <a:r>
              <a:rPr lang="tr-TR" altLang="tr-TR" sz="4000" b="1" i="0" dirty="0">
                <a:solidFill>
                  <a:srgbClr val="0070C0"/>
                </a:solidFill>
                <a:latin typeface="+mn-lt"/>
              </a:rPr>
              <a:t>ARAÇLARLA </a:t>
            </a:r>
            <a:r>
              <a:rPr lang="tr-TR" altLang="tr-TR" sz="4000" b="1" i="0" dirty="0" smtClean="0">
                <a:solidFill>
                  <a:srgbClr val="0070C0"/>
                </a:solidFill>
                <a:latin typeface="+mn-lt"/>
              </a:rPr>
              <a:t>ÇALIŞMALAR</a:t>
            </a:r>
            <a:endParaRPr lang="tr-TR" altLang="tr-TR" sz="4000" b="1" i="0" dirty="0">
              <a:solidFill>
                <a:srgbClr val="0070C0"/>
              </a:solidFill>
              <a:latin typeface="+mn-lt"/>
            </a:endParaRPr>
          </a:p>
        </p:txBody>
      </p:sp>
    </p:spTree>
    <p:extLst>
      <p:ext uri="{BB962C8B-B14F-4D97-AF65-F5344CB8AC3E}">
        <p14:creationId xmlns:p14="http://schemas.microsoft.com/office/powerpoint/2010/main" xmlns="" val="2884437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5 Dikdörtgen"/>
          <p:cNvSpPr>
            <a:spLocks noChangeArrowheads="1"/>
          </p:cNvSpPr>
          <p:nvPr/>
        </p:nvSpPr>
        <p:spPr bwMode="auto">
          <a:xfrm>
            <a:off x="107504" y="25121"/>
            <a:ext cx="8856984" cy="6463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457200" indent="-457200" algn="ctr" eaLnBrk="1" hangingPunct="1">
              <a:lnSpc>
                <a:spcPct val="150000"/>
              </a:lnSpc>
              <a:spcBef>
                <a:spcPct val="0"/>
              </a:spcBef>
              <a:buClrTx/>
              <a:buSzTx/>
              <a:buFont typeface="Wingdings" panose="05000000000000000000" pitchFamily="2" charset="2"/>
              <a:buChar char="ü"/>
            </a:pPr>
            <a:r>
              <a:rPr lang="tr-TR" altLang="tr-TR" sz="2800" b="1" dirty="0" smtClean="0">
                <a:solidFill>
                  <a:srgbClr val="0070C0"/>
                </a:solidFill>
                <a:latin typeface="+mn-lt"/>
                <a:cs typeface="Times New Roman" pitchFamily="18" charset="0"/>
              </a:rPr>
              <a:t>ELEKTİRİK</a:t>
            </a:r>
            <a:r>
              <a:rPr lang="tr-TR" altLang="tr-TR" sz="2800" b="1" dirty="0">
                <a:solidFill>
                  <a:srgbClr val="0070C0"/>
                </a:solidFill>
                <a:latin typeface="+mn-lt"/>
                <a:cs typeface="Times New Roman" pitchFamily="18" charset="0"/>
              </a:rPr>
              <a:t>, TEHLİKELERİ, RİSKLERİ VE ÖNLEMLERİ</a:t>
            </a:r>
            <a:endParaRPr lang="tr-TR" altLang="tr-TR" sz="2400" b="1" dirty="0">
              <a:solidFill>
                <a:srgbClr val="0070C0"/>
              </a:solidFill>
              <a:latin typeface="+mn-lt"/>
              <a:cs typeface="Times New Roman" pitchFamily="18" charset="0"/>
            </a:endParaRPr>
          </a:p>
          <a:p>
            <a:pPr eaLnBrk="1" hangingPunct="1">
              <a:lnSpc>
                <a:spcPct val="150000"/>
              </a:lnSpc>
              <a:spcBef>
                <a:spcPct val="0"/>
              </a:spcBef>
              <a:buClrTx/>
              <a:buSzTx/>
              <a:buFontTx/>
              <a:buNone/>
            </a:pPr>
            <a:r>
              <a:rPr lang="tr-TR" altLang="tr-TR" sz="2800" dirty="0" smtClean="0">
                <a:solidFill>
                  <a:srgbClr val="FF0000"/>
                </a:solidFill>
                <a:latin typeface="+mn-lt"/>
                <a:cs typeface="Times New Roman" pitchFamily="18" charset="0"/>
              </a:rPr>
              <a:t>Elektrikle </a:t>
            </a:r>
            <a:r>
              <a:rPr lang="tr-TR" altLang="tr-TR" sz="2800" dirty="0">
                <a:solidFill>
                  <a:srgbClr val="FF0000"/>
                </a:solidFill>
                <a:latin typeface="+mn-lt"/>
                <a:cs typeface="Times New Roman" pitchFamily="18" charset="0"/>
              </a:rPr>
              <a:t>Çalışma İle Meydana Gelen Tehlikeler:</a:t>
            </a:r>
          </a:p>
          <a:p>
            <a:pPr eaLnBrk="1" hangingPunct="1">
              <a:lnSpc>
                <a:spcPct val="150000"/>
              </a:lnSpc>
              <a:spcBef>
                <a:spcPct val="0"/>
              </a:spcBef>
              <a:buClrTx/>
              <a:buSzTx/>
              <a:buFontTx/>
              <a:buNone/>
            </a:pPr>
            <a:r>
              <a:rPr lang="tr-TR" altLang="tr-TR" sz="2800" dirty="0">
                <a:solidFill>
                  <a:schemeClr val="tx2"/>
                </a:solidFill>
                <a:latin typeface="+mn-lt"/>
                <a:cs typeface="Times New Roman" pitchFamily="18" charset="0"/>
              </a:rPr>
              <a:t>• </a:t>
            </a:r>
            <a:r>
              <a:rPr lang="tr-TR" altLang="tr-TR" sz="2400" dirty="0">
                <a:solidFill>
                  <a:schemeClr val="tx2"/>
                </a:solidFill>
                <a:latin typeface="+mn-lt"/>
                <a:cs typeface="Times New Roman" pitchFamily="18" charset="0"/>
              </a:rPr>
              <a:t>Topraklaması yapılmamış tezgahlar veya el aletleri</a:t>
            </a:r>
          </a:p>
          <a:p>
            <a:pPr eaLnBrk="1" hangingPunct="1">
              <a:lnSpc>
                <a:spcPct val="150000"/>
              </a:lnSpc>
              <a:spcBef>
                <a:spcPct val="0"/>
              </a:spcBef>
              <a:buClrTx/>
              <a:buSzTx/>
              <a:buFontTx/>
              <a:buNone/>
            </a:pPr>
            <a:r>
              <a:rPr lang="tr-TR" altLang="tr-TR" sz="2400" dirty="0">
                <a:solidFill>
                  <a:schemeClr val="tx2"/>
                </a:solidFill>
                <a:latin typeface="+mn-lt"/>
                <a:cs typeface="Times New Roman" pitchFamily="18" charset="0"/>
              </a:rPr>
              <a:t>• Topraklamanın belli periyotlarla kontrolünün </a:t>
            </a:r>
            <a:r>
              <a:rPr lang="tr-TR" altLang="tr-TR" sz="2400" dirty="0" smtClean="0">
                <a:solidFill>
                  <a:schemeClr val="tx2"/>
                </a:solidFill>
                <a:latin typeface="+mn-lt"/>
                <a:cs typeface="Times New Roman" pitchFamily="18" charset="0"/>
              </a:rPr>
              <a:t>yapılmaması</a:t>
            </a:r>
            <a:endParaRPr lang="tr-TR" altLang="tr-TR" sz="2400" dirty="0">
              <a:solidFill>
                <a:schemeClr val="tx2"/>
              </a:solidFill>
              <a:latin typeface="+mn-lt"/>
              <a:cs typeface="Times New Roman" pitchFamily="18" charset="0"/>
            </a:endParaRPr>
          </a:p>
          <a:p>
            <a:pPr eaLnBrk="1" hangingPunct="1">
              <a:lnSpc>
                <a:spcPct val="150000"/>
              </a:lnSpc>
              <a:spcBef>
                <a:spcPct val="0"/>
              </a:spcBef>
              <a:buClrTx/>
              <a:buSzTx/>
              <a:buFontTx/>
              <a:buNone/>
            </a:pPr>
            <a:r>
              <a:rPr lang="tr-TR" altLang="tr-TR" sz="2400" dirty="0">
                <a:solidFill>
                  <a:schemeClr val="tx2"/>
                </a:solidFill>
                <a:latin typeface="+mn-lt"/>
                <a:cs typeface="Times New Roman" pitchFamily="18" charset="0"/>
              </a:rPr>
              <a:t>• Elektrik ve aydınlatma tesisatının periyodik kontrolünün yaptırılmaması</a:t>
            </a:r>
          </a:p>
          <a:p>
            <a:pPr eaLnBrk="1" hangingPunct="1">
              <a:lnSpc>
                <a:spcPct val="150000"/>
              </a:lnSpc>
              <a:spcBef>
                <a:spcPct val="0"/>
              </a:spcBef>
              <a:buClrTx/>
              <a:buSzTx/>
              <a:buFontTx/>
              <a:buNone/>
            </a:pPr>
            <a:r>
              <a:rPr lang="tr-TR" altLang="tr-TR" sz="2400" dirty="0">
                <a:solidFill>
                  <a:schemeClr val="tx2"/>
                </a:solidFill>
                <a:latin typeface="+mn-lt"/>
                <a:cs typeface="Times New Roman" pitchFamily="18" charset="0"/>
              </a:rPr>
              <a:t>• Yetkisiz kişilerin müdahale etmek istemesi</a:t>
            </a:r>
          </a:p>
          <a:p>
            <a:pPr eaLnBrk="1" hangingPunct="1">
              <a:lnSpc>
                <a:spcPct val="150000"/>
              </a:lnSpc>
              <a:spcBef>
                <a:spcPct val="0"/>
              </a:spcBef>
              <a:buClrTx/>
              <a:buSzTx/>
              <a:buFontTx/>
              <a:buNone/>
            </a:pPr>
            <a:r>
              <a:rPr lang="tr-TR" altLang="tr-TR" sz="2400" dirty="0">
                <a:solidFill>
                  <a:schemeClr val="tx2"/>
                </a:solidFill>
                <a:latin typeface="+mn-lt"/>
                <a:cs typeface="Times New Roman" pitchFamily="18" charset="0"/>
              </a:rPr>
              <a:t>• Koruyucu baret, eldiven, çizme, </a:t>
            </a:r>
            <a:r>
              <a:rPr lang="tr-TR" altLang="tr-TR" sz="2400" dirty="0" err="1">
                <a:solidFill>
                  <a:schemeClr val="tx2"/>
                </a:solidFill>
                <a:latin typeface="+mn-lt"/>
                <a:cs typeface="Times New Roman" pitchFamily="18" charset="0"/>
              </a:rPr>
              <a:t>ıstaka</a:t>
            </a:r>
            <a:r>
              <a:rPr lang="tr-TR" altLang="tr-TR" sz="2400" dirty="0">
                <a:solidFill>
                  <a:schemeClr val="tx2"/>
                </a:solidFill>
                <a:latin typeface="+mn-lt"/>
                <a:cs typeface="Times New Roman" pitchFamily="18" charset="0"/>
              </a:rPr>
              <a:t> veya tabure gibi kişisel koruyucuların bulunmaması</a:t>
            </a:r>
          </a:p>
          <a:p>
            <a:pPr eaLnBrk="1" hangingPunct="1">
              <a:lnSpc>
                <a:spcPct val="150000"/>
              </a:lnSpc>
              <a:spcBef>
                <a:spcPct val="0"/>
              </a:spcBef>
              <a:buClrTx/>
              <a:buSzTx/>
              <a:buFontTx/>
              <a:buNone/>
            </a:pPr>
            <a:r>
              <a:rPr lang="tr-TR" altLang="tr-TR" sz="2400" dirty="0">
                <a:solidFill>
                  <a:schemeClr val="tx2"/>
                </a:solidFill>
                <a:latin typeface="+mn-lt"/>
                <a:cs typeface="Times New Roman" pitchFamily="18" charset="0"/>
              </a:rPr>
              <a:t>• Zeminin yalıtılmaması</a:t>
            </a:r>
          </a:p>
          <a:p>
            <a:pPr eaLnBrk="1" hangingPunct="1">
              <a:lnSpc>
                <a:spcPct val="150000"/>
              </a:lnSpc>
              <a:spcBef>
                <a:spcPct val="0"/>
              </a:spcBef>
              <a:buClrTx/>
              <a:buSzTx/>
              <a:buFontTx/>
              <a:buNone/>
            </a:pPr>
            <a:r>
              <a:rPr lang="tr-TR" altLang="tr-TR" sz="2400" dirty="0">
                <a:solidFill>
                  <a:schemeClr val="tx2"/>
                </a:solidFill>
                <a:latin typeface="+mn-lt"/>
                <a:cs typeface="Times New Roman" pitchFamily="18" charset="0"/>
              </a:rPr>
              <a:t>• Yüksek gerilim ile çalışmada gerekli kurallara uyulmaması</a:t>
            </a:r>
          </a:p>
        </p:txBody>
      </p:sp>
    </p:spTree>
    <p:extLst>
      <p:ext uri="{BB962C8B-B14F-4D97-AF65-F5344CB8AC3E}">
        <p14:creationId xmlns:p14="http://schemas.microsoft.com/office/powerpoint/2010/main" xmlns="" val="21459021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07504" y="116632"/>
            <a:ext cx="8928992" cy="5967788"/>
          </a:xfrm>
          <a:prstGeom prst="rect">
            <a:avLst/>
          </a:prstGeom>
        </p:spPr>
        <p:txBody>
          <a:bodyPr wrap="square">
            <a:spAutoFit/>
          </a:bodyPr>
          <a:lstStyle/>
          <a:p>
            <a:pPr marL="185738" indent="14288">
              <a:lnSpc>
                <a:spcPct val="80000"/>
              </a:lnSpc>
              <a:buFont typeface="Wingdings" pitchFamily="2" charset="2"/>
              <a:buNone/>
            </a:pPr>
            <a:r>
              <a:rPr lang="tr-TR" sz="2300" dirty="0" smtClean="0">
                <a:solidFill>
                  <a:srgbClr val="FF0000"/>
                </a:solidFill>
              </a:rPr>
              <a:t>Elektriğin güvenli kullanımı için şu hususlara dikkat etmek gereklidir. </a:t>
            </a:r>
          </a:p>
          <a:p>
            <a:pPr marL="185738" indent="14288">
              <a:lnSpc>
                <a:spcPct val="80000"/>
              </a:lnSpc>
              <a:buFont typeface="Wingdings" pitchFamily="2" charset="2"/>
              <a:buNone/>
            </a:pPr>
            <a:endParaRPr lang="tr-TR" sz="2300" dirty="0" smtClean="0"/>
          </a:p>
          <a:p>
            <a:pPr marL="185738" indent="14288">
              <a:lnSpc>
                <a:spcPct val="80000"/>
              </a:lnSpc>
              <a:buFont typeface="Wingdings" pitchFamily="2" charset="2"/>
              <a:buNone/>
            </a:pPr>
            <a:r>
              <a:rPr lang="tr-TR" sz="2300" b="1" dirty="0" smtClean="0">
                <a:solidFill>
                  <a:srgbClr val="FF0000"/>
                </a:solidFill>
              </a:rPr>
              <a:t>1-)</a:t>
            </a:r>
            <a:r>
              <a:rPr lang="tr-TR" sz="2300" dirty="0" smtClean="0"/>
              <a:t> Elektrik tesisatında TSE standartlarına uygun malzemelerin kullanılmasına özen gösterilmelidir.</a:t>
            </a:r>
          </a:p>
          <a:p>
            <a:pPr marL="185738" indent="14288">
              <a:lnSpc>
                <a:spcPct val="80000"/>
              </a:lnSpc>
              <a:buFont typeface="Wingdings" pitchFamily="2" charset="2"/>
              <a:buNone/>
            </a:pPr>
            <a:endParaRPr lang="tr-TR" sz="2300" dirty="0" smtClean="0"/>
          </a:p>
          <a:p>
            <a:pPr marL="185738" indent="14288">
              <a:lnSpc>
                <a:spcPct val="80000"/>
              </a:lnSpc>
              <a:buFont typeface="Wingdings" pitchFamily="2" charset="2"/>
              <a:buNone/>
            </a:pPr>
            <a:r>
              <a:rPr lang="tr-TR" sz="2300" b="1" dirty="0" smtClean="0">
                <a:solidFill>
                  <a:srgbClr val="FF0000"/>
                </a:solidFill>
              </a:rPr>
              <a:t>2-)</a:t>
            </a:r>
            <a:r>
              <a:rPr lang="tr-TR" sz="2300" dirty="0" smtClean="0"/>
              <a:t> Elektrikli teçhizatı kullanmaya başlamadan önce </a:t>
            </a:r>
            <a:r>
              <a:rPr lang="tr-TR" sz="2300" b="1" dirty="0" smtClean="0"/>
              <a:t>ellerin ve ayakların kuru olduğundan emin olunmalıdır</a:t>
            </a:r>
            <a:r>
              <a:rPr lang="tr-TR" sz="2300" dirty="0" smtClean="0"/>
              <a:t>. Eğer nemli veya ıslak bir zeminde çalışma zorunluluğu doğarsa, bir topraklama hatası akım kesici kullanılmalıdır.	 Ayrıca, giyilen ayakkabının yalıtkan olduğundan emin olunmalıdır veya kuru tahtalar ya da bir paspas üzerinde durulmalıdır.</a:t>
            </a:r>
          </a:p>
          <a:p>
            <a:pPr marL="185738" indent="14288">
              <a:lnSpc>
                <a:spcPct val="80000"/>
              </a:lnSpc>
              <a:buFont typeface="Wingdings" pitchFamily="2" charset="2"/>
              <a:buNone/>
            </a:pPr>
            <a:endParaRPr lang="tr-TR" sz="2300" dirty="0" smtClean="0"/>
          </a:p>
          <a:p>
            <a:pPr marL="185738" indent="14288">
              <a:buFont typeface="Wingdings" pitchFamily="2" charset="2"/>
              <a:buNone/>
            </a:pPr>
            <a:r>
              <a:rPr lang="tr-TR" sz="2300" b="1" dirty="0" smtClean="0">
                <a:solidFill>
                  <a:srgbClr val="FF0000"/>
                </a:solidFill>
              </a:rPr>
              <a:t>3-)</a:t>
            </a:r>
            <a:r>
              <a:rPr lang="tr-TR" sz="2300" dirty="0" smtClean="0"/>
              <a:t> Çeşitli cihazların veya lambaların enerji kablolarının fişini prize takmadan önce </a:t>
            </a:r>
            <a:r>
              <a:rPr lang="tr-TR" sz="2300" b="1" dirty="0" smtClean="0"/>
              <a:t>bu teçhizat veya lamba kapatılmalıdır</a:t>
            </a:r>
            <a:r>
              <a:rPr lang="tr-TR" sz="2300" dirty="0" smtClean="0"/>
              <a:t>, izolasyonunda hasar olup olmadığını, kablonun dolaşarak düğümlenip düğümlenmediği gözden geçirilmelidir. </a:t>
            </a:r>
            <a:endParaRPr lang="tr-TR" sz="2300" dirty="0"/>
          </a:p>
          <a:p>
            <a:pPr marL="185738" indent="14288">
              <a:buFont typeface="Wingdings" pitchFamily="2" charset="2"/>
              <a:buNone/>
            </a:pPr>
            <a:r>
              <a:rPr lang="tr-TR" sz="2300" dirty="0"/>
              <a:t>Kabloların </a:t>
            </a:r>
            <a:r>
              <a:rPr lang="tr-TR" sz="2300" dirty="0" err="1"/>
              <a:t>duy'a</a:t>
            </a:r>
            <a:r>
              <a:rPr lang="tr-TR" sz="2300" dirty="0"/>
              <a:t>/prize veya el aletlerine giriş yerlerinde yıpranma olup olmadığını kontrol ederek güvenli bir şekilde bağlandığından emin olunmalıdır. </a:t>
            </a:r>
            <a:endParaRPr lang="tr-TR" sz="2300" dirty="0" smtClean="0"/>
          </a:p>
        </p:txBody>
      </p:sp>
    </p:spTree>
    <p:extLst>
      <p:ext uri="{BB962C8B-B14F-4D97-AF65-F5344CB8AC3E}">
        <p14:creationId xmlns:p14="http://schemas.microsoft.com/office/powerpoint/2010/main" xmlns="" val="15106731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4294967295"/>
          </p:nvPr>
        </p:nvSpPr>
        <p:spPr>
          <a:xfrm>
            <a:off x="107504" y="116632"/>
            <a:ext cx="8928992" cy="6480720"/>
          </a:xfrm>
          <a:prstGeom prst="rect">
            <a:avLst/>
          </a:prstGeom>
        </p:spPr>
        <p:txBody>
          <a:bodyPr>
            <a:normAutofit fontScale="55000" lnSpcReduction="20000"/>
          </a:bodyPr>
          <a:lstStyle/>
          <a:p>
            <a:pPr marL="628650" indent="-357188">
              <a:buFont typeface="Wingdings" pitchFamily="2" charset="2"/>
              <a:buNone/>
            </a:pPr>
            <a:endParaRPr lang="tr-TR" sz="2800" dirty="0" smtClean="0"/>
          </a:p>
          <a:p>
            <a:pPr marL="628650" indent="-357188">
              <a:buFont typeface="Wingdings" pitchFamily="2" charset="2"/>
              <a:buNone/>
            </a:pPr>
            <a:r>
              <a:rPr lang="tr-TR" sz="3600" b="1" dirty="0">
                <a:solidFill>
                  <a:srgbClr val="FF0000"/>
                </a:solidFill>
              </a:rPr>
              <a:t>4-)</a:t>
            </a:r>
            <a:r>
              <a:rPr lang="tr-TR" sz="3600" dirty="0"/>
              <a:t> Kullanırken kordonun (kablonun) korunmuş olduğundan emin olunmalıdır. Kabloyu karşıdan karşıya ana yollardan geçirmekten kaçınılmalı, olabildiğince baş seviyesinden daha yukarıdan geçirilmelidir. </a:t>
            </a:r>
          </a:p>
          <a:p>
            <a:pPr marL="628650" indent="-357188">
              <a:buFont typeface="Wingdings" pitchFamily="2" charset="2"/>
              <a:buNone/>
            </a:pPr>
            <a:endParaRPr lang="tr-TR" sz="3600" dirty="0" smtClean="0"/>
          </a:p>
          <a:p>
            <a:pPr marL="628650" indent="-357188">
              <a:buFont typeface="Wingdings" pitchFamily="2" charset="2"/>
              <a:buNone/>
            </a:pPr>
            <a:r>
              <a:rPr lang="tr-TR" sz="3600" b="1" dirty="0" smtClean="0">
                <a:solidFill>
                  <a:srgbClr val="FF0000"/>
                </a:solidFill>
              </a:rPr>
              <a:t>5-)</a:t>
            </a:r>
            <a:r>
              <a:rPr lang="tr-TR" sz="3600" dirty="0" smtClean="0"/>
              <a:t> Prizlerin emniyet kapaklı olması tercih edilmelidir.</a:t>
            </a:r>
          </a:p>
          <a:p>
            <a:pPr marL="628650" indent="-357188">
              <a:buFont typeface="Wingdings" pitchFamily="2" charset="2"/>
              <a:buNone/>
            </a:pPr>
            <a:endParaRPr lang="tr-TR" sz="3600" dirty="0" smtClean="0"/>
          </a:p>
          <a:p>
            <a:pPr marL="628650" indent="-357188">
              <a:buFont typeface="Wingdings" pitchFamily="2" charset="2"/>
              <a:buNone/>
            </a:pPr>
            <a:r>
              <a:rPr lang="tr-TR" sz="3600" b="1" dirty="0" smtClean="0">
                <a:solidFill>
                  <a:srgbClr val="FF0000"/>
                </a:solidFill>
              </a:rPr>
              <a:t>6-)</a:t>
            </a:r>
            <a:r>
              <a:rPr lang="tr-TR" sz="3600" dirty="0" smtClean="0"/>
              <a:t> Mutlaka topraklı priz kullanılmalıdır.</a:t>
            </a:r>
          </a:p>
          <a:p>
            <a:pPr marL="628650" indent="-357188">
              <a:buFont typeface="Wingdings" pitchFamily="2" charset="2"/>
              <a:buNone/>
            </a:pPr>
            <a:endParaRPr lang="tr-TR" sz="3600" dirty="0" smtClean="0"/>
          </a:p>
          <a:p>
            <a:pPr marL="628650" indent="-357188">
              <a:buFont typeface="Wingdings" pitchFamily="2" charset="2"/>
              <a:buNone/>
            </a:pPr>
            <a:r>
              <a:rPr lang="tr-TR" sz="3600" b="1" dirty="0" smtClean="0">
                <a:solidFill>
                  <a:srgbClr val="FF0000"/>
                </a:solidFill>
              </a:rPr>
              <a:t>7-</a:t>
            </a:r>
            <a:r>
              <a:rPr lang="tr-TR" sz="3600" dirty="0" smtClean="0"/>
              <a:t>) Buşonlu sigortalara asla tel sararak onarım yapılmamalıdır. Mümkünse otomatik sigorta kullanılmalıdır.</a:t>
            </a:r>
          </a:p>
          <a:p>
            <a:pPr marL="628650" indent="-357188">
              <a:buFont typeface="Wingdings" pitchFamily="2" charset="2"/>
              <a:buNone/>
            </a:pPr>
            <a:r>
              <a:rPr lang="tr-TR" sz="3600" b="1" dirty="0">
                <a:solidFill>
                  <a:srgbClr val="FF0000"/>
                </a:solidFill>
              </a:rPr>
              <a:t>8-)</a:t>
            </a:r>
            <a:r>
              <a:rPr lang="tr-TR" sz="3600" dirty="0"/>
              <a:t> Kaçak akım röleleri kullanılmalı ve ayda bir kez çalışması kontrol edilmelidir.</a:t>
            </a:r>
          </a:p>
          <a:p>
            <a:pPr marL="628650" indent="-357188">
              <a:buFont typeface="Wingdings" pitchFamily="2" charset="2"/>
              <a:buNone/>
            </a:pPr>
            <a:endParaRPr lang="tr-TR" sz="3600" dirty="0"/>
          </a:p>
          <a:p>
            <a:pPr marL="628650" indent="-357188">
              <a:buFont typeface="Wingdings" pitchFamily="2" charset="2"/>
              <a:buNone/>
            </a:pPr>
            <a:r>
              <a:rPr lang="tr-TR" sz="3600" b="1" dirty="0">
                <a:solidFill>
                  <a:srgbClr val="FF0000"/>
                </a:solidFill>
              </a:rPr>
              <a:t>9-</a:t>
            </a:r>
            <a:r>
              <a:rPr lang="tr-TR" sz="3600" dirty="0"/>
              <a:t>) Herhangi bir elektrikli teçhizatı onarmaya kalkışılmamalıdır. Elektrik işi bu konuda eğitilmiş ve deneyim kazanmış elektrikçiye bırakılmalıdır. </a:t>
            </a:r>
          </a:p>
          <a:p>
            <a:pPr marL="628650" indent="-357188">
              <a:buFont typeface="Wingdings" pitchFamily="2" charset="2"/>
              <a:buNone/>
            </a:pPr>
            <a:endParaRPr lang="tr-TR" sz="3600" dirty="0"/>
          </a:p>
          <a:p>
            <a:pPr marL="628650" indent="-357188">
              <a:buFont typeface="Wingdings" pitchFamily="2" charset="2"/>
              <a:buNone/>
            </a:pPr>
            <a:r>
              <a:rPr lang="tr-TR" sz="3600" b="1" dirty="0">
                <a:solidFill>
                  <a:srgbClr val="FF0000"/>
                </a:solidFill>
              </a:rPr>
              <a:t>10-)</a:t>
            </a:r>
            <a:r>
              <a:rPr lang="tr-TR" sz="3600" dirty="0"/>
              <a:t> Her türlü cihazın kullanım </a:t>
            </a:r>
            <a:r>
              <a:rPr lang="tr-TR" sz="3600" dirty="0" err="1"/>
              <a:t>klavuzu</a:t>
            </a:r>
            <a:r>
              <a:rPr lang="tr-TR" sz="3600" dirty="0"/>
              <a:t> mutlaka dikkatle incelenmeli ve mutlaka uygun şartlar altında kullanılmalıdır.</a:t>
            </a:r>
          </a:p>
          <a:p>
            <a:pPr marL="628650" indent="-357188">
              <a:buFont typeface="Wingdings" pitchFamily="2" charset="2"/>
              <a:buNone/>
            </a:pPr>
            <a:endParaRPr lang="tr-TR" sz="3600" dirty="0"/>
          </a:p>
          <a:p>
            <a:pPr marL="628650" indent="-357188">
              <a:buFont typeface="Wingdings" pitchFamily="2" charset="2"/>
              <a:buNone/>
            </a:pPr>
            <a:r>
              <a:rPr lang="tr-TR" sz="3600" dirty="0">
                <a:solidFill>
                  <a:srgbClr val="FF0000"/>
                </a:solidFill>
              </a:rPr>
              <a:t>Sonuç olarak, elektrik kazaları ve yangınları önlenebilir. Elektriğin oluşturabileceği tehlikeleri öğrenilmeli ve riskleri kontrol altında tutabilmek için gerekli olan güvenlik önlemleri izlenmelidir</a:t>
            </a:r>
            <a:r>
              <a:rPr lang="tr-TR" sz="3600" dirty="0" smtClean="0">
                <a:solidFill>
                  <a:srgbClr val="FF0000"/>
                </a:solidFill>
              </a:rPr>
              <a:t>.</a:t>
            </a:r>
            <a:endParaRPr lang="tr-TR" sz="3600" dirty="0"/>
          </a:p>
        </p:txBody>
      </p:sp>
    </p:spTree>
    <p:extLst>
      <p:ext uri="{BB962C8B-B14F-4D97-AF65-F5344CB8AC3E}">
        <p14:creationId xmlns:p14="http://schemas.microsoft.com/office/powerpoint/2010/main" xmlns="" val="33149001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4 Dikdörtgen"/>
          <p:cNvSpPr>
            <a:spLocks noChangeArrowheads="1"/>
          </p:cNvSpPr>
          <p:nvPr/>
        </p:nvSpPr>
        <p:spPr bwMode="auto">
          <a:xfrm>
            <a:off x="323850" y="260350"/>
            <a:ext cx="8568630" cy="5909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150000"/>
              </a:lnSpc>
              <a:spcBef>
                <a:spcPct val="0"/>
              </a:spcBef>
              <a:buClrTx/>
              <a:buSzTx/>
              <a:buFontTx/>
              <a:buNone/>
            </a:pPr>
            <a:r>
              <a:rPr lang="tr-TR" altLang="tr-TR" sz="3600" dirty="0">
                <a:solidFill>
                  <a:srgbClr val="FF0000"/>
                </a:solidFill>
                <a:latin typeface="Times New Roman" pitchFamily="18" charset="0"/>
                <a:cs typeface="Times New Roman" pitchFamily="18" charset="0"/>
              </a:rPr>
              <a:t>İşyerindeki Mekanik Tehlikeler</a:t>
            </a:r>
            <a:r>
              <a:rPr lang="tr-TR" altLang="tr-TR" sz="3600" dirty="0" smtClean="0">
                <a:solidFill>
                  <a:srgbClr val="FF0000"/>
                </a:solidFill>
                <a:latin typeface="Times New Roman" pitchFamily="18" charset="0"/>
                <a:cs typeface="Times New Roman" pitchFamily="18" charset="0"/>
              </a:rPr>
              <a:t>:</a:t>
            </a:r>
            <a:endParaRPr lang="tr-TR" altLang="tr-TR" sz="2800" dirty="0">
              <a:solidFill>
                <a:srgbClr val="FF0000"/>
              </a:solidFill>
              <a:latin typeface="Times New Roman" pitchFamily="18" charset="0"/>
              <a:cs typeface="Times New Roman" pitchFamily="18" charset="0"/>
            </a:endParaRPr>
          </a:p>
          <a:p>
            <a:pPr eaLnBrk="1" hangingPunct="1">
              <a:lnSpc>
                <a:spcPct val="150000"/>
              </a:lnSpc>
              <a:spcBef>
                <a:spcPct val="0"/>
              </a:spcBef>
              <a:buClrTx/>
              <a:buSzTx/>
              <a:buFontTx/>
              <a:buNone/>
            </a:pPr>
            <a:r>
              <a:rPr lang="tr-TR" altLang="tr-TR" sz="2400" dirty="0">
                <a:solidFill>
                  <a:schemeClr val="tx2"/>
                </a:solidFill>
                <a:latin typeface="Times New Roman" pitchFamily="18" charset="0"/>
                <a:cs typeface="Times New Roman" pitchFamily="18" charset="0"/>
              </a:rPr>
              <a:t>• Makina ve tezgahın ezen, delen, kesen, dönen operasyon </a:t>
            </a:r>
            <a:r>
              <a:rPr lang="tr-TR" altLang="tr-TR" sz="2400" dirty="0" smtClean="0">
                <a:solidFill>
                  <a:schemeClr val="tx2"/>
                </a:solidFill>
                <a:latin typeface="Times New Roman" pitchFamily="18" charset="0"/>
                <a:cs typeface="Times New Roman" pitchFamily="18" charset="0"/>
              </a:rPr>
              <a:t>koruyucusunun bulunmaması</a:t>
            </a:r>
            <a:r>
              <a:rPr lang="tr-TR" altLang="tr-TR" sz="2400" dirty="0">
                <a:solidFill>
                  <a:schemeClr val="tx2"/>
                </a:solidFill>
                <a:latin typeface="Times New Roman" pitchFamily="18" charset="0"/>
                <a:cs typeface="Times New Roman" pitchFamily="18" charset="0"/>
              </a:rPr>
              <a:t>,</a:t>
            </a:r>
          </a:p>
          <a:p>
            <a:pPr eaLnBrk="1" hangingPunct="1">
              <a:lnSpc>
                <a:spcPct val="150000"/>
              </a:lnSpc>
              <a:spcBef>
                <a:spcPct val="0"/>
              </a:spcBef>
              <a:buClrTx/>
              <a:buSzTx/>
              <a:buFontTx/>
              <a:buNone/>
            </a:pPr>
            <a:r>
              <a:rPr lang="tr-TR" altLang="tr-TR" sz="2400" dirty="0">
                <a:solidFill>
                  <a:schemeClr val="tx2"/>
                </a:solidFill>
                <a:latin typeface="Times New Roman" pitchFamily="18" charset="0"/>
                <a:cs typeface="Times New Roman" pitchFamily="18" charset="0"/>
              </a:rPr>
              <a:t>• Kayış- kasnak koruyucusunun takılmamış olması,</a:t>
            </a:r>
          </a:p>
          <a:p>
            <a:pPr eaLnBrk="1" hangingPunct="1">
              <a:lnSpc>
                <a:spcPct val="150000"/>
              </a:lnSpc>
              <a:spcBef>
                <a:spcPct val="0"/>
              </a:spcBef>
              <a:buClrTx/>
              <a:buSzTx/>
              <a:buFontTx/>
              <a:buNone/>
            </a:pPr>
            <a:r>
              <a:rPr lang="tr-TR" altLang="tr-TR" sz="2400" dirty="0">
                <a:solidFill>
                  <a:schemeClr val="tx2"/>
                </a:solidFill>
                <a:latin typeface="Times New Roman" pitchFamily="18" charset="0"/>
                <a:cs typeface="Times New Roman" pitchFamily="18" charset="0"/>
              </a:rPr>
              <a:t>• Makina ve tezgahı tehlike anında durduracak stop butonun ya da </a:t>
            </a:r>
            <a:r>
              <a:rPr lang="tr-TR" altLang="tr-TR" sz="2400" dirty="0" smtClean="0">
                <a:solidFill>
                  <a:schemeClr val="tx2"/>
                </a:solidFill>
                <a:latin typeface="Times New Roman" pitchFamily="18" charset="0"/>
                <a:cs typeface="Times New Roman" pitchFamily="18" charset="0"/>
              </a:rPr>
              <a:t>kesicinin bulunmaması</a:t>
            </a:r>
            <a:r>
              <a:rPr lang="tr-TR" altLang="tr-TR" sz="2400" dirty="0">
                <a:solidFill>
                  <a:schemeClr val="tx2"/>
                </a:solidFill>
                <a:latin typeface="Times New Roman" pitchFamily="18" charset="0"/>
                <a:cs typeface="Times New Roman" pitchFamily="18" charset="0"/>
              </a:rPr>
              <a:t>,</a:t>
            </a:r>
          </a:p>
          <a:p>
            <a:pPr eaLnBrk="1" hangingPunct="1">
              <a:lnSpc>
                <a:spcPct val="150000"/>
              </a:lnSpc>
              <a:spcBef>
                <a:spcPct val="0"/>
              </a:spcBef>
              <a:buClrTx/>
              <a:buSzTx/>
              <a:buFontTx/>
              <a:buNone/>
            </a:pPr>
            <a:r>
              <a:rPr lang="tr-TR" altLang="tr-TR" sz="2400" dirty="0">
                <a:solidFill>
                  <a:schemeClr val="tx2"/>
                </a:solidFill>
                <a:latin typeface="Times New Roman" pitchFamily="18" charset="0"/>
                <a:cs typeface="Times New Roman" pitchFamily="18" charset="0"/>
              </a:rPr>
              <a:t>• Yetersiz ve uygun olmayan makina ve koruyucu teçhizat,</a:t>
            </a:r>
          </a:p>
          <a:p>
            <a:pPr eaLnBrk="1" hangingPunct="1">
              <a:lnSpc>
                <a:spcPct val="150000"/>
              </a:lnSpc>
              <a:spcBef>
                <a:spcPct val="0"/>
              </a:spcBef>
              <a:buClrTx/>
              <a:buSzTx/>
              <a:buFontTx/>
              <a:buNone/>
            </a:pPr>
            <a:r>
              <a:rPr lang="tr-TR" altLang="tr-TR" sz="2400" dirty="0">
                <a:solidFill>
                  <a:schemeClr val="tx2"/>
                </a:solidFill>
                <a:latin typeface="Times New Roman" pitchFamily="18" charset="0"/>
                <a:cs typeface="Times New Roman" pitchFamily="18" charset="0"/>
              </a:rPr>
              <a:t>• Düzensiz ve dağınık işyeri ortamı,</a:t>
            </a:r>
          </a:p>
          <a:p>
            <a:pPr eaLnBrk="1" hangingPunct="1">
              <a:lnSpc>
                <a:spcPct val="150000"/>
              </a:lnSpc>
              <a:spcBef>
                <a:spcPct val="0"/>
              </a:spcBef>
              <a:buClrTx/>
              <a:buSzTx/>
              <a:buFontTx/>
              <a:buNone/>
            </a:pPr>
            <a:r>
              <a:rPr lang="tr-TR" altLang="tr-TR" sz="2400" dirty="0">
                <a:solidFill>
                  <a:schemeClr val="tx2"/>
                </a:solidFill>
                <a:latin typeface="Times New Roman" pitchFamily="18" charset="0"/>
                <a:cs typeface="Times New Roman" pitchFamily="18" charset="0"/>
              </a:rPr>
              <a:t>• Makinaların, kaldırma aletlerinin, kazanların, kompresörlerin vb. </a:t>
            </a:r>
            <a:r>
              <a:rPr lang="tr-TR" altLang="tr-TR" sz="2400" dirty="0" smtClean="0">
                <a:solidFill>
                  <a:schemeClr val="tx2"/>
                </a:solidFill>
                <a:latin typeface="Times New Roman" pitchFamily="18" charset="0"/>
                <a:cs typeface="Times New Roman" pitchFamily="18" charset="0"/>
              </a:rPr>
              <a:t>gerekli bakım </a:t>
            </a:r>
            <a:r>
              <a:rPr lang="tr-TR" altLang="tr-TR" sz="2400" dirty="0">
                <a:solidFill>
                  <a:schemeClr val="tx2"/>
                </a:solidFill>
                <a:latin typeface="Times New Roman" pitchFamily="18" charset="0"/>
                <a:cs typeface="Times New Roman" pitchFamily="18" charset="0"/>
              </a:rPr>
              <a:t>ve periyodik kontrollerinin yapılmaması.</a:t>
            </a:r>
          </a:p>
        </p:txBody>
      </p:sp>
    </p:spTree>
    <p:extLst>
      <p:ext uri="{BB962C8B-B14F-4D97-AF65-F5344CB8AC3E}">
        <p14:creationId xmlns:p14="http://schemas.microsoft.com/office/powerpoint/2010/main" xmlns="" val="18185861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4294967295"/>
          </p:nvPr>
        </p:nvSpPr>
        <p:spPr>
          <a:xfrm>
            <a:off x="179512" y="404664"/>
            <a:ext cx="8727952" cy="3857652"/>
          </a:xfrm>
          <a:prstGeom prst="rect">
            <a:avLst/>
          </a:prstGeom>
        </p:spPr>
        <p:txBody>
          <a:bodyPr>
            <a:normAutofit fontScale="85000" lnSpcReduction="10000"/>
          </a:bodyPr>
          <a:lstStyle/>
          <a:p>
            <a:pPr algn="ctr">
              <a:buFont typeface="Wingdings" panose="05000000000000000000" pitchFamily="2" charset="2"/>
              <a:buChar char="ü"/>
            </a:pPr>
            <a:r>
              <a:rPr lang="tr-TR" sz="4200" b="1" dirty="0" smtClean="0">
                <a:solidFill>
                  <a:srgbClr val="0070C0"/>
                </a:solidFill>
              </a:rPr>
              <a:t> İŞYERİ TEMİZLİĞİ VE DÜZENİ (3)</a:t>
            </a:r>
          </a:p>
          <a:p>
            <a:r>
              <a:rPr lang="tr-TR" b="1" dirty="0" smtClean="0"/>
              <a:t>İşyerinin iyi bir şekilde düzenlenmesinin o iş yerinde çalışanların moralini yükselttiği, işin verimini arttırdığı ve çoğu iş kazalarını önlediği bilinen bir gerçektir.</a:t>
            </a:r>
          </a:p>
          <a:p>
            <a:r>
              <a:rPr lang="tr-TR" b="1" dirty="0" smtClean="0"/>
              <a:t>Bir iş yerinde temizlik, düzen iş kazalarının çoğunu önleyen önemli bir etkendir. Kurulu düzenin ve arzulanan temizliğin yeterli ve devamlı olması yapılacak günlük çalışma ve kontrollerle mümkündür.</a:t>
            </a:r>
            <a:endParaRPr lang="tr-TR" b="1" dirty="0"/>
          </a:p>
        </p:txBody>
      </p:sp>
      <p:pic>
        <p:nvPicPr>
          <p:cNvPr id="4" name="Picture 6" descr="İş Güv"/>
          <p:cNvPicPr>
            <a:picLocks noChangeAspect="1" noChangeArrowheads="1"/>
          </p:cNvPicPr>
          <p:nvPr/>
        </p:nvPicPr>
        <p:blipFill>
          <a:blip r:embed="rId2" cstate="print">
            <a:extLst>
              <a:ext uri="{28A0092B-C50C-407E-A947-70E740481C1C}">
                <a14:useLocalDpi xmlns:a14="http://schemas.microsoft.com/office/drawing/2010/main" xmlns="" val="0"/>
              </a:ext>
            </a:extLst>
          </a:blip>
          <a:srcRect l="-1759" t="46379"/>
          <a:stretch>
            <a:fillRect/>
          </a:stretch>
        </p:blipFill>
        <p:spPr bwMode="auto">
          <a:xfrm>
            <a:off x="0" y="4437112"/>
            <a:ext cx="8964613" cy="201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82541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idx="4294967295"/>
          </p:nvPr>
        </p:nvSpPr>
        <p:spPr>
          <a:xfrm>
            <a:off x="0" y="116632"/>
            <a:ext cx="9144000" cy="764704"/>
          </a:xfrm>
        </p:spPr>
        <p:txBody>
          <a:bodyPr lIns="45720" rIns="45720">
            <a:noAutofit/>
          </a:bodyPr>
          <a:lstStyle/>
          <a:p>
            <a:pPr marL="457200" indent="-457200">
              <a:buFont typeface="Wingdings" panose="05000000000000000000" pitchFamily="2" charset="2"/>
              <a:buChar char="ü"/>
              <a:defRPr/>
            </a:pPr>
            <a:r>
              <a:rPr lang="tr-TR" sz="3200" b="1" dirty="0" smtClean="0">
                <a:solidFill>
                  <a:srgbClr val="0070C0"/>
                </a:solidFill>
                <a:effectLst>
                  <a:outerShdw blurRad="38100" dist="38100" dir="2700000" algn="tl">
                    <a:srgbClr val="C0C0C0"/>
                  </a:outerShdw>
                </a:effectLst>
              </a:rPr>
              <a:t> İSG </a:t>
            </a:r>
            <a:r>
              <a:rPr lang="tr-TR" sz="3200" b="1" dirty="0">
                <a:solidFill>
                  <a:srgbClr val="0070C0"/>
                </a:solidFill>
                <a:effectLst>
                  <a:outerShdw blurRad="38100" dist="38100" dir="2700000" algn="tl">
                    <a:srgbClr val="C0C0C0"/>
                  </a:outerShdw>
                </a:effectLst>
              </a:rPr>
              <a:t>GENEL KURALLARI ve GÜVENLİK </a:t>
            </a:r>
            <a:r>
              <a:rPr lang="tr-TR" sz="3200" b="1" dirty="0" smtClean="0">
                <a:solidFill>
                  <a:srgbClr val="0070C0"/>
                </a:solidFill>
                <a:effectLst>
                  <a:outerShdw blurRad="38100" dist="38100" dir="2700000" algn="tl">
                    <a:srgbClr val="C0C0C0"/>
                  </a:outerShdw>
                </a:effectLst>
              </a:rPr>
              <a:t>KÜLTÜRÜ</a:t>
            </a:r>
            <a:endParaRPr lang="tr-TR" sz="1800" b="1" dirty="0" smtClean="0">
              <a:solidFill>
                <a:srgbClr val="660066"/>
              </a:solidFill>
              <a:effectLst>
                <a:outerShdw blurRad="38100" dist="38100" dir="2700000" algn="tl">
                  <a:srgbClr val="C0C0C0"/>
                </a:outerShdw>
              </a:effectLst>
            </a:endParaRPr>
          </a:p>
        </p:txBody>
      </p:sp>
      <p:sp>
        <p:nvSpPr>
          <p:cNvPr id="3" name="Content Placeholder 2"/>
          <p:cNvSpPr>
            <a:spLocks noGrp="1"/>
          </p:cNvSpPr>
          <p:nvPr>
            <p:ph idx="4294967295"/>
          </p:nvPr>
        </p:nvSpPr>
        <p:spPr>
          <a:xfrm>
            <a:off x="250825" y="908050"/>
            <a:ext cx="8429625" cy="5761310"/>
          </a:xfrm>
        </p:spPr>
        <p:txBody>
          <a:bodyPr>
            <a:normAutofit/>
          </a:bodyPr>
          <a:lstStyle/>
          <a:p>
            <a:pPr marL="419100" indent="-382588">
              <a:buClr>
                <a:srgbClr val="002060"/>
              </a:buClr>
            </a:pPr>
            <a:r>
              <a:rPr lang="en-US" altLang="tr-TR" sz="2800" dirty="0" smtClean="0">
                <a:solidFill>
                  <a:srgbClr val="002060"/>
                </a:solidFill>
                <a:ea typeface="Garamond-Light"/>
                <a:cs typeface="Calibri" pitchFamily="34" charset="0"/>
              </a:rPr>
              <a:t>S</a:t>
            </a:r>
            <a:r>
              <a:rPr lang="tr-TR" altLang="tr-TR" sz="2800" dirty="0" err="1" smtClean="0">
                <a:solidFill>
                  <a:srgbClr val="002060"/>
                </a:solidFill>
                <a:ea typeface="Garamond-Light"/>
                <a:cs typeface="Calibri" pitchFamily="34" charset="0"/>
              </a:rPr>
              <a:t>ağlıklı</a:t>
            </a:r>
            <a:r>
              <a:rPr lang="tr-TR" altLang="tr-TR" sz="2800" dirty="0" smtClean="0">
                <a:solidFill>
                  <a:srgbClr val="002060"/>
                </a:solidFill>
                <a:ea typeface="Garamond-Light"/>
                <a:cs typeface="Calibri" pitchFamily="34" charset="0"/>
              </a:rPr>
              <a:t> ve güvenlikli bir çalışma ortamına sahip olma hakkına herkesin saygı gösterdiği; </a:t>
            </a:r>
            <a:endParaRPr lang="en-US" altLang="tr-TR" sz="2800" dirty="0" smtClean="0">
              <a:solidFill>
                <a:srgbClr val="002060"/>
              </a:solidFill>
              <a:ea typeface="Garamond-Light"/>
              <a:cs typeface="Calibri" pitchFamily="34" charset="0"/>
            </a:endParaRPr>
          </a:p>
          <a:p>
            <a:pPr marL="419100" indent="-382588">
              <a:buClr>
                <a:srgbClr val="002060"/>
              </a:buClr>
            </a:pPr>
            <a:r>
              <a:rPr lang="tr-TR" altLang="tr-TR" sz="2800" dirty="0" smtClean="0">
                <a:solidFill>
                  <a:srgbClr val="002060"/>
                </a:solidFill>
                <a:ea typeface="Garamond-Light"/>
                <a:cs typeface="Calibri" pitchFamily="34" charset="0"/>
              </a:rPr>
              <a:t>Hak, sorumluluk ve ödevlerin önleme prensibine öncelik verilerek açıkça tanımlandığı bir sistem içerisinde; </a:t>
            </a:r>
            <a:endParaRPr lang="en-US" altLang="tr-TR" sz="2800" dirty="0" smtClean="0">
              <a:solidFill>
                <a:srgbClr val="002060"/>
              </a:solidFill>
              <a:ea typeface="Garamond-Light"/>
              <a:cs typeface="Calibri" pitchFamily="34" charset="0"/>
            </a:endParaRPr>
          </a:p>
          <a:p>
            <a:pPr marL="419100" indent="-382588">
              <a:buClr>
                <a:srgbClr val="002060"/>
              </a:buClr>
            </a:pPr>
            <a:r>
              <a:rPr lang="tr-TR" altLang="tr-TR" sz="2800" dirty="0" smtClean="0">
                <a:solidFill>
                  <a:srgbClr val="002060"/>
                </a:solidFill>
                <a:ea typeface="Garamond-Light"/>
                <a:cs typeface="Calibri" pitchFamily="34" charset="0"/>
              </a:rPr>
              <a:t>Hükümet, işveren ve </a:t>
            </a:r>
            <a:r>
              <a:rPr lang="en-US" altLang="tr-TR" sz="2800" dirty="0" err="1" smtClean="0">
                <a:solidFill>
                  <a:srgbClr val="002060"/>
                </a:solidFill>
                <a:ea typeface="Garamond-Light"/>
                <a:cs typeface="Calibri" pitchFamily="34" charset="0"/>
              </a:rPr>
              <a:t>çalışanların</a:t>
            </a:r>
            <a:r>
              <a:rPr lang="tr-TR" altLang="tr-TR" sz="2800" dirty="0" smtClean="0">
                <a:solidFill>
                  <a:srgbClr val="002060"/>
                </a:solidFill>
                <a:ea typeface="Garamond-Light"/>
                <a:cs typeface="Calibri" pitchFamily="34" charset="0"/>
              </a:rPr>
              <a:t> sağlıklı ve güvenli bir çalışma ortamı oluşturulmasında aktif olarak yer aldıkları bir anlayıştır. </a:t>
            </a:r>
            <a:r>
              <a:rPr lang="en-US" altLang="tr-TR" sz="1600" dirty="0" smtClean="0">
                <a:solidFill>
                  <a:srgbClr val="002060"/>
                </a:solidFill>
              </a:rPr>
              <a:t>(</a:t>
            </a:r>
            <a:r>
              <a:rPr lang="en-US" altLang="tr-TR" sz="1600" dirty="0" err="1" smtClean="0">
                <a:solidFill>
                  <a:srgbClr val="002060"/>
                </a:solidFill>
              </a:rPr>
              <a:t>Kaynak</a:t>
            </a:r>
            <a:r>
              <a:rPr lang="en-US" altLang="tr-TR" sz="1600" dirty="0" smtClean="0">
                <a:solidFill>
                  <a:srgbClr val="002060"/>
                </a:solidFill>
              </a:rPr>
              <a:t>: </a:t>
            </a:r>
            <a:r>
              <a:rPr lang="tr-TR" altLang="tr-TR" sz="1600" dirty="0" smtClean="0">
                <a:solidFill>
                  <a:srgbClr val="002060"/>
                </a:solidFill>
              </a:rPr>
              <a:t>ILO 2003 yılı Global Strateji Belgesi</a:t>
            </a:r>
            <a:r>
              <a:rPr lang="en-US" altLang="tr-TR" sz="1600" dirty="0" smtClean="0">
                <a:solidFill>
                  <a:srgbClr val="002060"/>
                </a:solidFill>
              </a:rPr>
              <a:t>)</a:t>
            </a:r>
            <a:endParaRPr lang="tr-TR" altLang="tr-TR" sz="1600" dirty="0" smtClean="0">
              <a:solidFill>
                <a:srgbClr val="002060"/>
              </a:solidFill>
            </a:endParaRPr>
          </a:p>
          <a:p>
            <a:pPr marL="419100" indent="-382588">
              <a:buClr>
                <a:srgbClr val="002060"/>
              </a:buClr>
            </a:pPr>
            <a:r>
              <a:rPr lang="tr-TR" altLang="tr-TR" sz="2800" dirty="0">
                <a:solidFill>
                  <a:srgbClr val="002060"/>
                </a:solidFill>
              </a:rPr>
              <a:t>Kişilerin, kendi sağlıklarını koruma ve geliştirme, güvenliklerine önem verme bilincine </a:t>
            </a:r>
            <a:r>
              <a:rPr lang="tr-TR" altLang="tr-TR" sz="2800" dirty="0" smtClean="0">
                <a:solidFill>
                  <a:srgbClr val="002060"/>
                </a:solidFill>
              </a:rPr>
              <a:t>erişerek</a:t>
            </a:r>
            <a:endParaRPr lang="tr-TR" altLang="tr-TR" sz="2800" dirty="0">
              <a:solidFill>
                <a:srgbClr val="002060"/>
              </a:solidFill>
            </a:endParaRPr>
          </a:p>
          <a:p>
            <a:pPr marL="419100" indent="-382588">
              <a:buClr>
                <a:srgbClr val="002060"/>
              </a:buClr>
            </a:pPr>
            <a:r>
              <a:rPr lang="tr-TR" altLang="tr-TR" sz="2800" dirty="0">
                <a:solidFill>
                  <a:srgbClr val="002060"/>
                </a:solidFill>
              </a:rPr>
              <a:t>toplumsal düzeyde;  sağlık ve güvenliğin yaşam</a:t>
            </a:r>
          </a:p>
          <a:p>
            <a:pPr marL="419100" indent="-382588">
              <a:buClr>
                <a:srgbClr val="002060"/>
              </a:buClr>
            </a:pPr>
            <a:r>
              <a:rPr lang="tr-TR" altLang="tr-TR" sz="2800" dirty="0">
                <a:solidFill>
                  <a:srgbClr val="002060"/>
                </a:solidFill>
              </a:rPr>
              <a:t>boyu sürekliliğinin sağlanmasıdır.</a:t>
            </a:r>
          </a:p>
          <a:p>
            <a:pPr marL="419100" indent="-382588">
              <a:buClr>
                <a:srgbClr val="002060"/>
              </a:buClr>
            </a:pPr>
            <a:endParaRPr lang="tr-TR" altLang="tr-TR" sz="1600" dirty="0" smtClean="0">
              <a:solidFill>
                <a:srgbClr val="002060"/>
              </a:solidFill>
            </a:endParaRPr>
          </a:p>
          <a:p>
            <a:pPr marL="419100" indent="-382588"/>
            <a:endParaRPr lang="en-US" altLang="tr-TR" dirty="0" smtClean="0"/>
          </a:p>
        </p:txBody>
      </p:sp>
    </p:spTree>
    <p:extLst>
      <p:ext uri="{BB962C8B-B14F-4D97-AF65-F5344CB8AC3E}">
        <p14:creationId xmlns:p14="http://schemas.microsoft.com/office/powerpoint/2010/main" xmlns="" val="304335112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4294967295"/>
          </p:nvPr>
        </p:nvSpPr>
        <p:spPr>
          <a:xfrm>
            <a:off x="179512" y="116632"/>
            <a:ext cx="8784976" cy="6480720"/>
          </a:xfrm>
          <a:prstGeom prst="rect">
            <a:avLst/>
          </a:prstGeom>
        </p:spPr>
        <p:txBody>
          <a:bodyPr>
            <a:noAutofit/>
          </a:bodyPr>
          <a:lstStyle/>
          <a:p>
            <a:pPr marL="0" indent="0">
              <a:buNone/>
            </a:pPr>
            <a:r>
              <a:rPr lang="tr-TR" sz="2400" smtClean="0"/>
              <a:t>	Günlük </a:t>
            </a:r>
            <a:r>
              <a:rPr lang="tr-TR" sz="2400" dirty="0" smtClean="0"/>
              <a:t>çalışmalarla aşağıdaki yerlerde ve hizmetlerde sağlanmış olması morali yükseltir, verimi artırır.</a:t>
            </a:r>
          </a:p>
          <a:p>
            <a:r>
              <a:rPr lang="tr-TR" sz="2400" dirty="0" smtClean="0"/>
              <a:t>Bunun için;</a:t>
            </a:r>
          </a:p>
          <a:p>
            <a:pPr lvl="0"/>
            <a:r>
              <a:rPr lang="tr-TR" sz="2400" dirty="0" smtClean="0"/>
              <a:t>Çalışan takım, tezgâh ve makine, işin tamamlanmasından sonra mutlaka temizlenmelidir, kullanılan aletler yerine konmalıdır.</a:t>
            </a:r>
          </a:p>
          <a:p>
            <a:r>
              <a:rPr lang="tr-TR" sz="2400" dirty="0" smtClean="0"/>
              <a:t> Çalışma sırasında çalışılan alanın ve çevrenin kirlenmesine engel olunmalı,bu alanlar mümkün olduğu kadar temiz tutulmalıdır. </a:t>
            </a:r>
          </a:p>
          <a:p>
            <a:pPr lvl="0"/>
            <a:r>
              <a:rPr lang="tr-TR" sz="2400" dirty="0" smtClean="0"/>
              <a:t>İş yerlerinde temizliği en iyi şekilde yapabilecek vasıflara sahip temizlik araç ve gereçleri bulundurulmalıdır (saplı süpürge, kürek, paspas, fırça, elektrikli süpürge ve parlatıcılar gibi) iş yeri özelliğine göre deterjan, özel ilâç vb. temizlik araç ve gereçleri de bulundurulmalıdır.</a:t>
            </a:r>
          </a:p>
          <a:p>
            <a:pPr lvl="0"/>
            <a:r>
              <a:rPr lang="tr-TR" sz="2400" dirty="0" smtClean="0"/>
              <a:t>İş yerinin içinin yanı sıra dış çevre temizliğinin de yapılması gerekir.</a:t>
            </a:r>
          </a:p>
          <a:p>
            <a:pPr lvl="0"/>
            <a:r>
              <a:rPr lang="tr-TR" sz="2400" dirty="0"/>
              <a:t>İş artıkları ve çöplerin toplanarak ortamdan uzaklaştırılması için gerekli tedbirler alınmalıdır</a:t>
            </a:r>
            <a:r>
              <a:rPr lang="tr-TR" sz="2400" dirty="0" smtClean="0"/>
              <a:t>.</a:t>
            </a:r>
          </a:p>
        </p:txBody>
      </p:sp>
    </p:spTree>
    <p:extLst>
      <p:ext uri="{BB962C8B-B14F-4D97-AF65-F5344CB8AC3E}">
        <p14:creationId xmlns:p14="http://schemas.microsoft.com/office/powerpoint/2010/main" xmlns="" val="3789563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4294967295"/>
          </p:nvPr>
        </p:nvSpPr>
        <p:spPr>
          <a:xfrm>
            <a:off x="179512" y="116632"/>
            <a:ext cx="8689630" cy="6336704"/>
          </a:xfrm>
          <a:prstGeom prst="rect">
            <a:avLst/>
          </a:prstGeom>
        </p:spPr>
        <p:txBody>
          <a:bodyPr>
            <a:normAutofit/>
          </a:bodyPr>
          <a:lstStyle/>
          <a:p>
            <a:pPr lvl="0"/>
            <a:r>
              <a:rPr lang="tr-TR" sz="2200" dirty="0" smtClean="0"/>
              <a:t>Çalışanların kayarak düşmelerine sebep olabilecek yağ, mazot gibi petrol ürünleri ile karpuz, kavun, muz vb. kabuklu yiyeceklerin hemen temizlenmesi gerekir.</a:t>
            </a:r>
          </a:p>
          <a:p>
            <a:pPr lvl="0"/>
            <a:r>
              <a:rPr lang="tr-TR" sz="2200" dirty="0" smtClean="0"/>
              <a:t>Özellikle gıda maddelerinin üretildiği iş yerlerinde tüzük ve yönetmeliklerde belirtilen temizlik kurallarına mutlaka uyulmalıdır. Bu gibi iş yerlerinde fare, böcek vb. zararlı hayvanlara karşı yeterli ilâçlama yapılmalıdır.</a:t>
            </a:r>
          </a:p>
          <a:p>
            <a:pPr lvl="0"/>
            <a:r>
              <a:rPr lang="tr-TR" sz="2200" dirty="0" smtClean="0"/>
              <a:t>Çalışanların temizlik kurallarına sürekli uymalarını sağlamak için basılı broşür yayımlanması ve uyarıcı levhaların iş yerlerinin görülür kısımlarına asılması gerekir.</a:t>
            </a:r>
          </a:p>
          <a:p>
            <a:pPr lvl="0"/>
            <a:r>
              <a:rPr lang="tr-TR" sz="2200" dirty="0" smtClean="0"/>
              <a:t>İş yerlerinde yatakhane, yemekhane, banyo, duş, </a:t>
            </a:r>
            <a:r>
              <a:rPr lang="tr-TR" sz="2200" dirty="0" err="1" smtClean="0"/>
              <a:t>wc</a:t>
            </a:r>
            <a:r>
              <a:rPr lang="tr-TR" sz="2200" dirty="0" smtClean="0"/>
              <a:t>. vb. yerler ile sosyal faaliyetlerin yapıldığı toplu olarak bulunulan yerler çabuk kirlenebilen yerlerdir. Bu gibi yerlerin temizliğine dikkat edilmelidir.</a:t>
            </a:r>
          </a:p>
          <a:p>
            <a:pPr lvl="0"/>
            <a:r>
              <a:rPr lang="tr-TR" sz="2200" dirty="0" smtClean="0"/>
              <a:t>Temizlik ve tertip kurallarına uymayanlar ikaz edilmeli gerekirse sorumlulara bildirilmelidir.</a:t>
            </a:r>
          </a:p>
          <a:p>
            <a:endParaRPr lang="tr-TR" dirty="0"/>
          </a:p>
        </p:txBody>
      </p:sp>
    </p:spTree>
    <p:extLst>
      <p:ext uri="{BB962C8B-B14F-4D97-AF65-F5344CB8AC3E}">
        <p14:creationId xmlns:p14="http://schemas.microsoft.com/office/powerpoint/2010/main" xmlns="" val="7577412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txBox="1">
            <a:spLocks/>
          </p:cNvSpPr>
          <p:nvPr/>
        </p:nvSpPr>
        <p:spPr bwMode="auto">
          <a:xfrm>
            <a:off x="395288" y="260350"/>
            <a:ext cx="8229600" cy="708025"/>
          </a:xfrm>
          <a:prstGeom prst="rect">
            <a:avLst/>
          </a:prstGeom>
          <a:noFill/>
          <a:ln w="9525">
            <a:noFill/>
            <a:miter lim="800000"/>
            <a:headEnd/>
            <a:tailEnd/>
          </a:ln>
          <a:effectLst/>
        </p:spPr>
        <p:txBody>
          <a:bodyPr anchor="ctr" anchorCtr="1"/>
          <a:lstStyle/>
          <a:p>
            <a:pPr marL="571500" indent="-571500" algn="ctr" eaLnBrk="0" hangingPunct="0">
              <a:buFont typeface="Wingdings" panose="05000000000000000000" pitchFamily="2" charset="2"/>
              <a:buChar char="ü"/>
              <a:defRPr/>
            </a:pPr>
            <a:r>
              <a:rPr lang="tr-TR" sz="3600" b="1" kern="0" dirty="0" smtClean="0">
                <a:solidFill>
                  <a:srgbClr val="0070C0"/>
                </a:solidFill>
                <a:latin typeface="+mj-lt"/>
                <a:ea typeface="+mj-ea"/>
                <a:cs typeface="+mj-cs"/>
              </a:rPr>
              <a:t>UYARI </a:t>
            </a:r>
            <a:r>
              <a:rPr lang="tr-TR" sz="3600" b="1" kern="0" dirty="0">
                <a:solidFill>
                  <a:srgbClr val="0070C0"/>
                </a:solidFill>
                <a:latin typeface="+mj-lt"/>
                <a:ea typeface="+mj-ea"/>
                <a:cs typeface="+mj-cs"/>
              </a:rPr>
              <a:t>VE İKAZ İŞARETLERİ</a:t>
            </a:r>
          </a:p>
        </p:txBody>
      </p:sp>
      <p:pic>
        <p:nvPicPr>
          <p:cNvPr id="67587"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79388" y="2428875"/>
            <a:ext cx="1371600" cy="1196975"/>
          </a:xfrm>
        </p:spPr>
      </p:pic>
      <p:sp>
        <p:nvSpPr>
          <p:cNvPr id="9" name="1 Başlık"/>
          <p:cNvSpPr txBox="1">
            <a:spLocks/>
          </p:cNvSpPr>
          <p:nvPr/>
        </p:nvSpPr>
        <p:spPr bwMode="auto">
          <a:xfrm>
            <a:off x="1692275" y="3652838"/>
            <a:ext cx="1366838" cy="419100"/>
          </a:xfrm>
          <a:prstGeom prst="rect">
            <a:avLst/>
          </a:prstGeom>
          <a:noFill/>
          <a:ln w="9525">
            <a:noFill/>
            <a:miter lim="800000"/>
            <a:headEnd/>
            <a:tailEnd/>
          </a:ln>
          <a:effectLst/>
        </p:spPr>
        <p:txBody>
          <a:bodyPr anchor="ctr" anchorCtr="1"/>
          <a:lstStyle/>
          <a:p>
            <a:pPr algn="ctr" eaLnBrk="0" hangingPunct="0">
              <a:defRPr/>
            </a:pPr>
            <a:r>
              <a:rPr lang="tr-TR" sz="1100" b="1" kern="0" dirty="0">
                <a:solidFill>
                  <a:srgbClr val="002060"/>
                </a:solidFill>
                <a:effectLst>
                  <a:outerShdw blurRad="38100" dist="38100" dir="2700000" algn="tl">
                    <a:srgbClr val="C0C0C0"/>
                  </a:outerShdw>
                </a:effectLst>
                <a:latin typeface="+mj-lt"/>
                <a:ea typeface="+mj-ea"/>
                <a:cs typeface="+mj-cs"/>
              </a:rPr>
              <a:t>DİKKAT ELEKTRİK TEHLİKESİ</a:t>
            </a:r>
          </a:p>
        </p:txBody>
      </p:sp>
      <p:pic>
        <p:nvPicPr>
          <p:cNvPr id="6758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63713" y="2492375"/>
            <a:ext cx="1220787"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1 Başlık"/>
          <p:cNvSpPr txBox="1">
            <a:spLocks/>
          </p:cNvSpPr>
          <p:nvPr/>
        </p:nvSpPr>
        <p:spPr bwMode="auto">
          <a:xfrm>
            <a:off x="3419475" y="3714750"/>
            <a:ext cx="1366838" cy="431800"/>
          </a:xfrm>
          <a:prstGeom prst="rect">
            <a:avLst/>
          </a:prstGeom>
          <a:noFill/>
          <a:ln w="9525">
            <a:noFill/>
            <a:miter lim="800000"/>
            <a:headEnd/>
            <a:tailEnd/>
          </a:ln>
          <a:effectLst/>
        </p:spPr>
        <p:txBody>
          <a:bodyPr anchor="ctr" anchorCtr="1"/>
          <a:lstStyle/>
          <a:p>
            <a:pPr algn="ctr" eaLnBrk="0" hangingPunct="0">
              <a:defRPr/>
            </a:pPr>
            <a:r>
              <a:rPr lang="tr-TR" sz="1100" b="1" kern="0" dirty="0">
                <a:solidFill>
                  <a:srgbClr val="002060"/>
                </a:solidFill>
                <a:effectLst>
                  <a:outerShdw blurRad="38100" dist="38100" dir="2700000" algn="tl">
                    <a:srgbClr val="C0C0C0"/>
                  </a:outerShdw>
                </a:effectLst>
                <a:latin typeface="+mj-lt"/>
                <a:ea typeface="+mj-ea"/>
                <a:cs typeface="+mj-cs"/>
              </a:rPr>
              <a:t>GİRİLMEZ</a:t>
            </a:r>
          </a:p>
          <a:p>
            <a:pPr algn="ctr" eaLnBrk="0" hangingPunct="0">
              <a:defRPr/>
            </a:pPr>
            <a:endParaRPr lang="tr-TR" sz="1100" b="1" kern="0" dirty="0">
              <a:solidFill>
                <a:srgbClr val="002060"/>
              </a:solidFill>
              <a:effectLst>
                <a:outerShdw blurRad="38100" dist="38100" dir="2700000" algn="tl">
                  <a:srgbClr val="C0C0C0"/>
                </a:outerShdw>
              </a:effectLst>
              <a:latin typeface="+mj-lt"/>
              <a:ea typeface="+mj-ea"/>
              <a:cs typeface="+mj-cs"/>
            </a:endParaRPr>
          </a:p>
        </p:txBody>
      </p:sp>
      <p:pic>
        <p:nvPicPr>
          <p:cNvPr id="67591"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57563" y="2259013"/>
            <a:ext cx="1474787" cy="145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2"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76825" y="2346325"/>
            <a:ext cx="1582738"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 Başlık"/>
          <p:cNvSpPr txBox="1">
            <a:spLocks/>
          </p:cNvSpPr>
          <p:nvPr/>
        </p:nvSpPr>
        <p:spPr bwMode="auto">
          <a:xfrm>
            <a:off x="5219700" y="3783013"/>
            <a:ext cx="1368425" cy="431800"/>
          </a:xfrm>
          <a:prstGeom prst="rect">
            <a:avLst/>
          </a:prstGeom>
          <a:noFill/>
          <a:ln w="9525">
            <a:noFill/>
            <a:miter lim="800000"/>
            <a:headEnd/>
            <a:tailEnd/>
          </a:ln>
          <a:effectLst/>
        </p:spPr>
        <p:txBody>
          <a:bodyPr anchor="ctr" anchorCtr="1"/>
          <a:lstStyle/>
          <a:p>
            <a:pPr algn="ctr" eaLnBrk="0" hangingPunct="0">
              <a:defRPr/>
            </a:pPr>
            <a:r>
              <a:rPr lang="tr-TR" sz="1100" b="1" kern="0" dirty="0">
                <a:solidFill>
                  <a:srgbClr val="002060"/>
                </a:solidFill>
                <a:effectLst>
                  <a:outerShdw blurRad="38100" dist="38100" dir="2700000" algn="tl">
                    <a:srgbClr val="C0C0C0"/>
                  </a:outerShdw>
                </a:effectLst>
                <a:latin typeface="+mj-lt"/>
                <a:ea typeface="+mj-ea"/>
                <a:cs typeface="+mj-cs"/>
              </a:rPr>
              <a:t>SİGARA İÇMEK YASAKTIR</a:t>
            </a:r>
          </a:p>
          <a:p>
            <a:pPr algn="ctr" eaLnBrk="0" hangingPunct="0">
              <a:defRPr/>
            </a:pPr>
            <a:endParaRPr lang="tr-TR" sz="1100" b="1" kern="0" dirty="0">
              <a:solidFill>
                <a:srgbClr val="002060"/>
              </a:solidFill>
              <a:effectLst>
                <a:outerShdw blurRad="38100" dist="38100" dir="2700000" algn="tl">
                  <a:srgbClr val="C0C0C0"/>
                </a:outerShdw>
              </a:effectLst>
              <a:latin typeface="+mj-lt"/>
              <a:ea typeface="+mj-ea"/>
              <a:cs typeface="+mj-cs"/>
            </a:endParaRPr>
          </a:p>
        </p:txBody>
      </p:sp>
      <p:pic>
        <p:nvPicPr>
          <p:cNvPr id="67594"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19925" y="2428875"/>
            <a:ext cx="11906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1 Başlık"/>
          <p:cNvSpPr txBox="1">
            <a:spLocks/>
          </p:cNvSpPr>
          <p:nvPr/>
        </p:nvSpPr>
        <p:spPr bwMode="auto">
          <a:xfrm>
            <a:off x="6948488" y="3783013"/>
            <a:ext cx="1368425" cy="431800"/>
          </a:xfrm>
          <a:prstGeom prst="rect">
            <a:avLst/>
          </a:prstGeom>
          <a:noFill/>
          <a:ln w="9525">
            <a:noFill/>
            <a:miter lim="800000"/>
            <a:headEnd/>
            <a:tailEnd/>
          </a:ln>
          <a:effectLst/>
        </p:spPr>
        <p:txBody>
          <a:bodyPr anchor="ctr" anchorCtr="1"/>
          <a:lstStyle/>
          <a:p>
            <a:pPr algn="ctr" eaLnBrk="0" hangingPunct="0">
              <a:defRPr/>
            </a:pPr>
            <a:r>
              <a:rPr lang="tr-TR" sz="1100" b="1" kern="0" dirty="0">
                <a:solidFill>
                  <a:srgbClr val="002060"/>
                </a:solidFill>
                <a:effectLst>
                  <a:outerShdw blurRad="38100" dist="38100" dir="2700000" algn="tl">
                    <a:srgbClr val="C0C0C0"/>
                  </a:outerShdw>
                </a:effectLst>
                <a:latin typeface="+mj-lt"/>
                <a:ea typeface="+mj-ea"/>
                <a:cs typeface="+mj-cs"/>
              </a:rPr>
              <a:t>KORUYUCU EKİPMAN GİY</a:t>
            </a:r>
          </a:p>
          <a:p>
            <a:pPr algn="ctr" eaLnBrk="0" hangingPunct="0">
              <a:defRPr/>
            </a:pPr>
            <a:endParaRPr lang="tr-TR" sz="1100" b="1" kern="0" dirty="0">
              <a:solidFill>
                <a:srgbClr val="002060"/>
              </a:solidFill>
              <a:effectLst>
                <a:outerShdw blurRad="38100" dist="38100" dir="2700000" algn="tl">
                  <a:srgbClr val="C0C0C0"/>
                </a:outerShdw>
              </a:effectLst>
              <a:latin typeface="+mj-lt"/>
              <a:ea typeface="+mj-ea"/>
              <a:cs typeface="+mj-cs"/>
            </a:endParaRPr>
          </a:p>
        </p:txBody>
      </p:sp>
      <p:sp>
        <p:nvSpPr>
          <p:cNvPr id="17" name="1 Başlık"/>
          <p:cNvSpPr txBox="1">
            <a:spLocks/>
          </p:cNvSpPr>
          <p:nvPr/>
        </p:nvSpPr>
        <p:spPr bwMode="auto">
          <a:xfrm>
            <a:off x="179388" y="3867150"/>
            <a:ext cx="1368425" cy="419100"/>
          </a:xfrm>
          <a:prstGeom prst="rect">
            <a:avLst/>
          </a:prstGeom>
          <a:noFill/>
          <a:ln w="9525">
            <a:noFill/>
            <a:miter lim="800000"/>
            <a:headEnd/>
            <a:tailEnd/>
          </a:ln>
          <a:effectLst/>
        </p:spPr>
        <p:txBody>
          <a:bodyPr anchor="ctr" anchorCtr="1"/>
          <a:lstStyle/>
          <a:p>
            <a:pPr algn="ctr" eaLnBrk="0" hangingPunct="0">
              <a:defRPr/>
            </a:pPr>
            <a:r>
              <a:rPr lang="tr-TR" sz="1100" b="1" kern="0" dirty="0">
                <a:solidFill>
                  <a:srgbClr val="002060"/>
                </a:solidFill>
                <a:effectLst>
                  <a:outerShdw blurRad="38100" dist="38100" dir="2700000" algn="tl">
                    <a:srgbClr val="C0C0C0"/>
                  </a:outerShdw>
                </a:effectLst>
                <a:latin typeface="+mj-lt"/>
                <a:ea typeface="+mj-ea"/>
                <a:cs typeface="+mj-cs"/>
              </a:rPr>
              <a:t>DİKKAT ÖLÜM TEHLİKESİ</a:t>
            </a:r>
          </a:p>
        </p:txBody>
      </p:sp>
      <p:pic>
        <p:nvPicPr>
          <p:cNvPr id="67597"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9388" y="4572000"/>
            <a:ext cx="1368425" cy="139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1 Başlık"/>
          <p:cNvSpPr txBox="1">
            <a:spLocks/>
          </p:cNvSpPr>
          <p:nvPr/>
        </p:nvSpPr>
        <p:spPr bwMode="auto">
          <a:xfrm>
            <a:off x="250825" y="5995988"/>
            <a:ext cx="1368425" cy="433387"/>
          </a:xfrm>
          <a:prstGeom prst="rect">
            <a:avLst/>
          </a:prstGeom>
          <a:noFill/>
          <a:ln w="9525">
            <a:noFill/>
            <a:miter lim="800000"/>
            <a:headEnd/>
            <a:tailEnd/>
          </a:ln>
          <a:effectLst/>
        </p:spPr>
        <p:txBody>
          <a:bodyPr anchor="ctr" anchorCtr="1"/>
          <a:lstStyle/>
          <a:p>
            <a:pPr algn="ctr" eaLnBrk="0" hangingPunct="0">
              <a:defRPr/>
            </a:pPr>
            <a:r>
              <a:rPr lang="tr-TR" sz="1100" b="1" kern="0" dirty="0">
                <a:solidFill>
                  <a:srgbClr val="002060"/>
                </a:solidFill>
                <a:effectLst>
                  <a:outerShdw blurRad="38100" dist="38100" dir="2700000" algn="tl">
                    <a:srgbClr val="C0C0C0"/>
                  </a:outerShdw>
                </a:effectLst>
                <a:latin typeface="+mj-lt"/>
                <a:ea typeface="+mj-ea"/>
                <a:cs typeface="+mj-cs"/>
              </a:rPr>
              <a:t>ATEŞLE YAKLAŞMA</a:t>
            </a:r>
          </a:p>
          <a:p>
            <a:pPr algn="ctr" eaLnBrk="0" hangingPunct="0">
              <a:defRPr/>
            </a:pPr>
            <a:endParaRPr lang="tr-TR" sz="1100" b="1" kern="0" dirty="0">
              <a:solidFill>
                <a:srgbClr val="002060"/>
              </a:solidFill>
              <a:effectLst>
                <a:outerShdw blurRad="38100" dist="38100" dir="2700000" algn="tl">
                  <a:srgbClr val="C0C0C0"/>
                </a:outerShdw>
              </a:effectLst>
              <a:latin typeface="+mj-lt"/>
              <a:ea typeface="+mj-ea"/>
              <a:cs typeface="+mj-cs"/>
            </a:endParaRPr>
          </a:p>
        </p:txBody>
      </p:sp>
      <p:pic>
        <p:nvPicPr>
          <p:cNvPr id="67599"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835150" y="4500563"/>
            <a:ext cx="1441450"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1 Başlık"/>
          <p:cNvSpPr txBox="1">
            <a:spLocks/>
          </p:cNvSpPr>
          <p:nvPr/>
        </p:nvSpPr>
        <p:spPr bwMode="auto">
          <a:xfrm>
            <a:off x="1835150" y="6000750"/>
            <a:ext cx="1368425" cy="433388"/>
          </a:xfrm>
          <a:prstGeom prst="rect">
            <a:avLst/>
          </a:prstGeom>
          <a:noFill/>
          <a:ln w="9525">
            <a:noFill/>
            <a:miter lim="800000"/>
            <a:headEnd/>
            <a:tailEnd/>
          </a:ln>
          <a:effectLst/>
        </p:spPr>
        <p:txBody>
          <a:bodyPr anchor="ctr" anchorCtr="1"/>
          <a:lstStyle/>
          <a:p>
            <a:pPr algn="ctr" eaLnBrk="0" hangingPunct="0">
              <a:defRPr/>
            </a:pPr>
            <a:r>
              <a:rPr lang="tr-TR" sz="1100" b="1" kern="0" dirty="0">
                <a:solidFill>
                  <a:srgbClr val="002060"/>
                </a:solidFill>
                <a:effectLst>
                  <a:outerShdw blurRad="38100" dist="38100" dir="2700000" algn="tl">
                    <a:srgbClr val="C0C0C0"/>
                  </a:outerShdw>
                </a:effectLst>
                <a:latin typeface="+mj-lt"/>
                <a:ea typeface="+mj-ea"/>
                <a:cs typeface="+mj-cs"/>
              </a:rPr>
              <a:t>DOKUNMAK YASAKTIR</a:t>
            </a:r>
          </a:p>
        </p:txBody>
      </p:sp>
      <p:sp>
        <p:nvSpPr>
          <p:cNvPr id="67601"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tr-TR" altLang="tr-TR" sz="2800">
              <a:solidFill>
                <a:schemeClr val="tx2"/>
              </a:solidFill>
              <a:latin typeface="Times New Roman" pitchFamily="18" charset="0"/>
            </a:endParaRPr>
          </a:p>
        </p:txBody>
      </p:sp>
      <p:pic>
        <p:nvPicPr>
          <p:cNvPr id="67602" name="Picture 9"/>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492500" y="4733925"/>
            <a:ext cx="1800225" cy="105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603" name="Picture 4" descr="gendang.gif (948 bytes)"/>
          <p:cNvPicPr>
            <a:picLocks noChangeAspect="1" noChangeArrowheads="1"/>
          </p:cNvPicPr>
          <p:nvPr/>
        </p:nvPicPr>
        <p:blipFill>
          <a:blip r:embed="rId10" r:link="rId11" cstate="print">
            <a:extLst>
              <a:ext uri="{28A0092B-C50C-407E-A947-70E740481C1C}">
                <a14:useLocalDpi xmlns:a14="http://schemas.microsoft.com/office/drawing/2010/main" xmlns="" val="0"/>
              </a:ext>
            </a:extLst>
          </a:blip>
          <a:srcRect/>
          <a:stretch>
            <a:fillRect/>
          </a:stretch>
        </p:blipFill>
        <p:spPr bwMode="auto">
          <a:xfrm>
            <a:off x="5435600" y="4632325"/>
            <a:ext cx="1439863" cy="158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1 Başlık"/>
          <p:cNvSpPr txBox="1">
            <a:spLocks/>
          </p:cNvSpPr>
          <p:nvPr/>
        </p:nvSpPr>
        <p:spPr bwMode="auto">
          <a:xfrm>
            <a:off x="5435600" y="5997575"/>
            <a:ext cx="1368425" cy="431800"/>
          </a:xfrm>
          <a:prstGeom prst="rect">
            <a:avLst/>
          </a:prstGeom>
          <a:noFill/>
          <a:ln w="9525">
            <a:noFill/>
            <a:miter lim="800000"/>
            <a:headEnd/>
            <a:tailEnd/>
          </a:ln>
          <a:effectLst/>
        </p:spPr>
        <p:txBody>
          <a:bodyPr anchor="ctr" anchorCtr="1"/>
          <a:lstStyle/>
          <a:p>
            <a:pPr algn="ctr" eaLnBrk="0" hangingPunct="0">
              <a:defRPr/>
            </a:pPr>
            <a:r>
              <a:rPr lang="tr-TR" sz="1100" b="1" kern="0" dirty="0">
                <a:solidFill>
                  <a:srgbClr val="002060"/>
                </a:solidFill>
                <a:effectLst>
                  <a:outerShdw blurRad="38100" dist="38100" dir="2700000" algn="tl">
                    <a:srgbClr val="C0C0C0"/>
                  </a:outerShdw>
                </a:effectLst>
                <a:latin typeface="+mj-lt"/>
                <a:ea typeface="+mj-ea"/>
                <a:cs typeface="+mj-cs"/>
              </a:rPr>
              <a:t>TEHLİKE</a:t>
            </a:r>
          </a:p>
        </p:txBody>
      </p:sp>
      <p:pic>
        <p:nvPicPr>
          <p:cNvPr id="67605" name="Picture 4" descr="emniyet5"/>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092950" y="4598988"/>
            <a:ext cx="1150938"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06" name="22 Dikdörtgen"/>
          <p:cNvSpPr>
            <a:spLocks noChangeArrowheads="1"/>
          </p:cNvSpPr>
          <p:nvPr/>
        </p:nvSpPr>
        <p:spPr bwMode="auto">
          <a:xfrm>
            <a:off x="642938" y="1214438"/>
            <a:ext cx="79295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000">
                <a:solidFill>
                  <a:schemeClr val="tx2"/>
                </a:solidFill>
                <a:latin typeface="Times New Roman" pitchFamily="18" charset="0"/>
                <a:cs typeface="Times New Roman" pitchFamily="18" charset="0"/>
              </a:rPr>
              <a:t>İş sağlığı ve güvenliği hakkında bilgi veren, tehlikelere karşı uyaran ya da talimat veren işaretler</a:t>
            </a:r>
          </a:p>
        </p:txBody>
      </p:sp>
    </p:spTree>
    <p:extLst>
      <p:ext uri="{BB962C8B-B14F-4D97-AF65-F5344CB8AC3E}">
        <p14:creationId xmlns:p14="http://schemas.microsoft.com/office/powerpoint/2010/main" xmlns="" val="4063126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143062" y="440525"/>
            <a:ext cx="8882314" cy="1692771"/>
          </a:xfrm>
          <a:prstGeom prst="rect">
            <a:avLst/>
          </a:prstGeom>
          <a:solidFill>
            <a:srgbClr val="C0C0C0"/>
          </a:solidFill>
          <a:ln>
            <a:noFill/>
          </a:ln>
          <a:effectLst>
            <a:prstShdw prst="shdw17" dist="17961" dir="2700000">
              <a:srgbClr val="737373"/>
            </a:prstShdw>
          </a:effectLst>
          <a:extLs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1800" dirty="0">
                <a:solidFill>
                  <a:srgbClr val="0066FF"/>
                </a:solidFill>
                <a:latin typeface="Verdana" pitchFamily="34" charset="0"/>
              </a:rPr>
              <a:t>YASAK LEVHALARI</a:t>
            </a:r>
          </a:p>
          <a:p>
            <a:pPr eaLnBrk="1" hangingPunct="1">
              <a:spcBef>
                <a:spcPct val="0"/>
              </a:spcBef>
              <a:buClrTx/>
              <a:buSzTx/>
              <a:buFontTx/>
              <a:buNone/>
            </a:pPr>
            <a:r>
              <a:rPr lang="tr-TR" altLang="tr-TR" sz="1600" dirty="0">
                <a:solidFill>
                  <a:srgbClr val="0066FF"/>
                </a:solidFill>
                <a:latin typeface="Verdana" pitchFamily="34" charset="0"/>
              </a:rPr>
              <a:t>- Dur</a:t>
            </a:r>
          </a:p>
          <a:p>
            <a:pPr eaLnBrk="1" hangingPunct="1">
              <a:spcBef>
                <a:spcPct val="0"/>
              </a:spcBef>
              <a:buClrTx/>
              <a:buSzTx/>
              <a:buFontTx/>
              <a:buNone/>
            </a:pPr>
            <a:r>
              <a:rPr lang="tr-TR" altLang="tr-TR" sz="1600" dirty="0">
                <a:solidFill>
                  <a:srgbClr val="0066FF"/>
                </a:solidFill>
                <a:latin typeface="Verdana" pitchFamily="34" charset="0"/>
              </a:rPr>
              <a:t>- Durmak </a:t>
            </a:r>
          </a:p>
          <a:p>
            <a:pPr eaLnBrk="1" hangingPunct="1">
              <a:spcBef>
                <a:spcPct val="0"/>
              </a:spcBef>
              <a:buClrTx/>
              <a:buSzTx/>
              <a:buFontTx/>
              <a:buNone/>
            </a:pPr>
            <a:r>
              <a:rPr lang="tr-TR" altLang="tr-TR" sz="1600" dirty="0">
                <a:solidFill>
                  <a:srgbClr val="0066FF"/>
                </a:solidFill>
                <a:latin typeface="Verdana" pitchFamily="34" charset="0"/>
              </a:rPr>
              <a:t>- Yasaklama</a:t>
            </a:r>
          </a:p>
          <a:p>
            <a:pPr eaLnBrk="1" hangingPunct="1">
              <a:spcBef>
                <a:spcPct val="0"/>
              </a:spcBef>
              <a:buClrTx/>
              <a:buSzTx/>
              <a:buFontTx/>
              <a:buNone/>
            </a:pPr>
            <a:r>
              <a:rPr lang="tr-TR" altLang="tr-TR" sz="1800" dirty="0">
                <a:solidFill>
                  <a:srgbClr val="0066FF"/>
                </a:solidFill>
                <a:latin typeface="Verdana" pitchFamily="34" charset="0"/>
              </a:rPr>
              <a:t>YANGIN LEVHALARI</a:t>
            </a:r>
          </a:p>
          <a:p>
            <a:pPr eaLnBrk="1" hangingPunct="1">
              <a:spcBef>
                <a:spcPct val="0"/>
              </a:spcBef>
              <a:buClrTx/>
              <a:buSzTx/>
              <a:buFontTx/>
              <a:buChar char="-"/>
            </a:pPr>
            <a:r>
              <a:rPr lang="tr-TR" altLang="tr-TR" sz="1600" dirty="0">
                <a:solidFill>
                  <a:srgbClr val="0066FF"/>
                </a:solidFill>
                <a:latin typeface="Verdana" pitchFamily="34" charset="0"/>
              </a:rPr>
              <a:t>Yangın teçhizatının </a:t>
            </a:r>
            <a:r>
              <a:rPr lang="tr-TR" altLang="tr-TR" sz="1600" dirty="0" smtClean="0">
                <a:solidFill>
                  <a:srgbClr val="0066FF"/>
                </a:solidFill>
                <a:latin typeface="Verdana" pitchFamily="34" charset="0"/>
              </a:rPr>
              <a:t>yerleri</a:t>
            </a:r>
            <a:endParaRPr lang="en-US" altLang="tr-TR" sz="1600" dirty="0">
              <a:solidFill>
                <a:srgbClr val="0066FF"/>
              </a:solidFill>
              <a:latin typeface="Verdana" pitchFamily="34" charset="0"/>
            </a:endParaRPr>
          </a:p>
        </p:txBody>
      </p:sp>
      <p:sp>
        <p:nvSpPr>
          <p:cNvPr id="68611" name="Text Box 8"/>
          <p:cNvSpPr txBox="1">
            <a:spLocks noChangeArrowheads="1"/>
          </p:cNvSpPr>
          <p:nvPr/>
        </p:nvSpPr>
        <p:spPr bwMode="auto">
          <a:xfrm>
            <a:off x="172805" y="40415"/>
            <a:ext cx="8856984" cy="40011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spcBef>
                <a:spcPct val="50000"/>
              </a:spcBef>
              <a:buClrTx/>
              <a:buSzTx/>
              <a:buFontTx/>
              <a:buNone/>
            </a:pPr>
            <a:r>
              <a:rPr lang="tr-TR" altLang="tr-TR" sz="2000" dirty="0">
                <a:solidFill>
                  <a:schemeClr val="bg1"/>
                </a:solidFill>
                <a:latin typeface="Verdana" pitchFamily="34" charset="0"/>
              </a:rPr>
              <a:t>KIRMIZI</a:t>
            </a:r>
            <a:endParaRPr lang="en-US" altLang="tr-TR" sz="2000" dirty="0">
              <a:solidFill>
                <a:schemeClr val="bg1"/>
              </a:solidFill>
              <a:latin typeface="Verdana" pitchFamily="34" charset="0"/>
            </a:endParaRPr>
          </a:p>
        </p:txBody>
      </p:sp>
      <p:pic>
        <p:nvPicPr>
          <p:cNvPr id="68613" name="Picture 5" descr="2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0849" y="458235"/>
            <a:ext cx="1584176" cy="1657350"/>
          </a:xfrm>
          <a:prstGeom prst="rect">
            <a:avLst/>
          </a:prstGeom>
          <a:noFill/>
          <a:ln w="25400" algn="ctr">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8614" name="Picture 6" descr="2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42091" y="458235"/>
            <a:ext cx="1657350" cy="1657350"/>
          </a:xfrm>
          <a:prstGeom prst="rect">
            <a:avLst/>
          </a:prstGeom>
          <a:noFill/>
          <a:ln w="25400" algn="ctr">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8615" name="Picture 7" descr="_fb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15025" y="440525"/>
            <a:ext cx="1657350" cy="1657350"/>
          </a:xfrm>
          <a:prstGeom prst="rect">
            <a:avLst/>
          </a:prstGeom>
          <a:noFill/>
          <a:ln w="254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8" name="Text Box 27"/>
          <p:cNvSpPr txBox="1">
            <a:spLocks noChangeArrowheads="1"/>
          </p:cNvSpPr>
          <p:nvPr/>
        </p:nvSpPr>
        <p:spPr bwMode="auto">
          <a:xfrm>
            <a:off x="142279" y="2097875"/>
            <a:ext cx="8904656" cy="400110"/>
          </a:xfrm>
          <a:prstGeom prst="rect">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spcBef>
                <a:spcPct val="50000"/>
              </a:spcBef>
              <a:buClrTx/>
              <a:buSzTx/>
              <a:buFontTx/>
              <a:buNone/>
            </a:pPr>
            <a:r>
              <a:rPr lang="tr-TR" altLang="tr-TR" sz="2000" dirty="0">
                <a:solidFill>
                  <a:schemeClr val="bg1"/>
                </a:solidFill>
                <a:latin typeface="Verdana" pitchFamily="34" charset="0"/>
              </a:rPr>
              <a:t>MAVİ</a:t>
            </a:r>
            <a:endParaRPr lang="en-US" altLang="tr-TR" sz="2000" dirty="0">
              <a:solidFill>
                <a:schemeClr val="bg1"/>
              </a:solidFill>
              <a:latin typeface="Verdana" pitchFamily="34" charset="0"/>
            </a:endParaRPr>
          </a:p>
        </p:txBody>
      </p:sp>
      <p:sp>
        <p:nvSpPr>
          <p:cNvPr id="9" name="Text Box 26"/>
          <p:cNvSpPr txBox="1">
            <a:spLocks noChangeArrowheads="1"/>
          </p:cNvSpPr>
          <p:nvPr/>
        </p:nvSpPr>
        <p:spPr bwMode="auto">
          <a:xfrm>
            <a:off x="143062" y="2497985"/>
            <a:ext cx="8893434" cy="1600438"/>
          </a:xfrm>
          <a:prstGeom prst="rect">
            <a:avLst/>
          </a:prstGeom>
          <a:solidFill>
            <a:srgbClr val="C0C0C0"/>
          </a:solidFill>
          <a:ln>
            <a:noFill/>
          </a:ln>
          <a:effectLst>
            <a:prstShdw prst="shdw17" dist="17961" dir="2700000">
              <a:srgbClr val="737373"/>
            </a:prstShdw>
          </a:effectLst>
          <a:extLs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000" dirty="0">
                <a:solidFill>
                  <a:srgbClr val="0066FF"/>
                </a:solidFill>
                <a:latin typeface="Verdana" pitchFamily="34" charset="0"/>
              </a:rPr>
              <a:t>DİKKAT LEVHALARI</a:t>
            </a:r>
          </a:p>
          <a:p>
            <a:pPr eaLnBrk="1" hangingPunct="1">
              <a:spcBef>
                <a:spcPct val="0"/>
              </a:spcBef>
              <a:buClrTx/>
              <a:buSzTx/>
              <a:buFontTx/>
              <a:buChar char="-"/>
            </a:pPr>
            <a:r>
              <a:rPr lang="tr-TR" altLang="tr-TR" sz="1800" dirty="0">
                <a:solidFill>
                  <a:srgbClr val="0066FF"/>
                </a:solidFill>
                <a:latin typeface="Verdana" pitchFamily="34" charset="0"/>
              </a:rPr>
              <a:t>Zorunlu </a:t>
            </a:r>
            <a:r>
              <a:rPr lang="tr-TR" altLang="tr-TR" sz="1800" dirty="0" smtClean="0">
                <a:solidFill>
                  <a:srgbClr val="0066FF"/>
                </a:solidFill>
                <a:latin typeface="Verdana" pitchFamily="34" charset="0"/>
              </a:rPr>
              <a:t>hareket</a:t>
            </a:r>
            <a:endParaRPr lang="tr-TR" altLang="tr-TR" sz="2000" dirty="0" smtClean="0">
              <a:solidFill>
                <a:srgbClr val="0066FF"/>
              </a:solidFill>
              <a:latin typeface="Verdana" pitchFamily="34" charset="0"/>
            </a:endParaRPr>
          </a:p>
          <a:p>
            <a:pPr eaLnBrk="1" hangingPunct="1">
              <a:spcBef>
                <a:spcPct val="0"/>
              </a:spcBef>
              <a:buClrTx/>
              <a:buSzTx/>
              <a:buFontTx/>
              <a:buChar char="-"/>
            </a:pPr>
            <a:endParaRPr lang="tr-TR" altLang="tr-TR" sz="2000" dirty="0">
              <a:solidFill>
                <a:srgbClr val="0066FF"/>
              </a:solidFill>
              <a:latin typeface="Verdana" pitchFamily="34" charset="0"/>
            </a:endParaRPr>
          </a:p>
          <a:p>
            <a:pPr eaLnBrk="1" hangingPunct="1">
              <a:spcBef>
                <a:spcPct val="0"/>
              </a:spcBef>
              <a:buClrTx/>
              <a:buSzTx/>
              <a:buFontTx/>
              <a:buChar char="-"/>
            </a:pPr>
            <a:endParaRPr lang="tr-TR" altLang="tr-TR" sz="2000" dirty="0" smtClean="0">
              <a:solidFill>
                <a:srgbClr val="0066FF"/>
              </a:solidFill>
              <a:latin typeface="Verdana" pitchFamily="34" charset="0"/>
            </a:endParaRPr>
          </a:p>
          <a:p>
            <a:pPr eaLnBrk="1" hangingPunct="1">
              <a:spcBef>
                <a:spcPct val="0"/>
              </a:spcBef>
              <a:buClrTx/>
              <a:buSzTx/>
              <a:buFontTx/>
              <a:buChar char="-"/>
            </a:pPr>
            <a:endParaRPr lang="en-US" altLang="tr-TR" sz="2000" dirty="0">
              <a:solidFill>
                <a:srgbClr val="0066FF"/>
              </a:solidFill>
              <a:latin typeface="Verdana" pitchFamily="34" charset="0"/>
            </a:endParaRPr>
          </a:p>
        </p:txBody>
      </p:sp>
      <p:pic>
        <p:nvPicPr>
          <p:cNvPr id="10" name="Picture 35" descr="_mv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15816" y="2527788"/>
            <a:ext cx="1431954" cy="1570635"/>
          </a:xfrm>
          <a:prstGeom prst="rect">
            <a:avLst/>
          </a:prstGeom>
          <a:noFill/>
          <a:ln w="254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4" descr="_mv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16791" y="2526202"/>
            <a:ext cx="1545062" cy="1572222"/>
          </a:xfrm>
          <a:prstGeom prst="rect">
            <a:avLst/>
          </a:prstGeom>
          <a:noFill/>
          <a:ln w="254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12" name="Picture 33" descr="_mv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52291" y="2498779"/>
            <a:ext cx="1507457" cy="1599645"/>
          </a:xfrm>
          <a:prstGeom prst="rect">
            <a:avLst/>
          </a:prstGeom>
          <a:noFill/>
          <a:ln w="254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Picture 36" descr="_mv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370187" y="2498779"/>
            <a:ext cx="1629254" cy="1599645"/>
          </a:xfrm>
          <a:prstGeom prst="rect">
            <a:avLst/>
          </a:prstGeom>
          <a:noFill/>
          <a:ln w="25400">
            <a:solidFill>
              <a:srgbClr val="333399"/>
            </a:solidFill>
            <a:miter lim="800000"/>
            <a:headEnd/>
            <a:tailEnd/>
          </a:ln>
          <a:extLst>
            <a:ext uri="{909E8E84-426E-40DD-AFC4-6F175D3DCCD1}">
              <a14:hiddenFill xmlns:a14="http://schemas.microsoft.com/office/drawing/2010/main" xmlns="">
                <a:solidFill>
                  <a:srgbClr val="FFFFFF"/>
                </a:solidFill>
              </a14:hiddenFill>
            </a:ext>
          </a:extLst>
        </p:spPr>
      </p:pic>
      <p:sp>
        <p:nvSpPr>
          <p:cNvPr id="14" name="Text Box 30"/>
          <p:cNvSpPr txBox="1">
            <a:spLocks noChangeArrowheads="1"/>
          </p:cNvSpPr>
          <p:nvPr/>
        </p:nvSpPr>
        <p:spPr bwMode="auto">
          <a:xfrm>
            <a:off x="126829" y="4098424"/>
            <a:ext cx="8893434" cy="400110"/>
          </a:xfrm>
          <a:prstGeom prst="rect">
            <a:avLst/>
          </a:prstGeom>
          <a:solidFill>
            <a:srgbClr val="3399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spcBef>
                <a:spcPct val="50000"/>
              </a:spcBef>
              <a:buClrTx/>
              <a:buSzTx/>
              <a:buFontTx/>
              <a:buNone/>
            </a:pPr>
            <a:r>
              <a:rPr lang="tr-TR" altLang="tr-TR" sz="2000" dirty="0">
                <a:solidFill>
                  <a:schemeClr val="bg1"/>
                </a:solidFill>
                <a:latin typeface="Verdana" pitchFamily="34" charset="0"/>
              </a:rPr>
              <a:t>YEŞİL</a:t>
            </a:r>
            <a:endParaRPr lang="en-US" altLang="tr-TR" sz="2000" dirty="0">
              <a:solidFill>
                <a:schemeClr val="bg1"/>
              </a:solidFill>
              <a:latin typeface="Verdana" pitchFamily="34" charset="0"/>
            </a:endParaRPr>
          </a:p>
        </p:txBody>
      </p:sp>
      <p:sp>
        <p:nvSpPr>
          <p:cNvPr id="15" name="Text Box 29"/>
          <p:cNvSpPr txBox="1">
            <a:spLocks noChangeArrowheads="1"/>
          </p:cNvSpPr>
          <p:nvPr/>
        </p:nvSpPr>
        <p:spPr bwMode="auto">
          <a:xfrm>
            <a:off x="126829" y="4498534"/>
            <a:ext cx="8872612" cy="2154436"/>
          </a:xfrm>
          <a:prstGeom prst="rect">
            <a:avLst/>
          </a:prstGeom>
          <a:solidFill>
            <a:srgbClr val="C0C0C0"/>
          </a:solidFill>
          <a:ln>
            <a:noFill/>
          </a:ln>
          <a:effectLst>
            <a:prstShdw prst="shdw17" dist="17961" dir="2700000">
              <a:srgbClr val="737373"/>
            </a:prstShdw>
          </a:effectLst>
          <a:extLs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400" dirty="0">
                <a:solidFill>
                  <a:srgbClr val="0066FF"/>
                </a:solidFill>
                <a:latin typeface="Verdana" pitchFamily="34" charset="0"/>
              </a:rPr>
              <a:t>KURTARMA LEVHALARI</a:t>
            </a:r>
          </a:p>
          <a:p>
            <a:pPr>
              <a:spcBef>
                <a:spcPct val="50000"/>
              </a:spcBef>
              <a:buClrTx/>
              <a:buSzTx/>
              <a:buFontTx/>
              <a:buNone/>
            </a:pPr>
            <a:r>
              <a:rPr lang="tr-TR" altLang="tr-TR" sz="2000" dirty="0">
                <a:solidFill>
                  <a:srgbClr val="0066FF"/>
                </a:solidFill>
                <a:latin typeface="Verdana" pitchFamily="34" charset="0"/>
              </a:rPr>
              <a:t>- Emniyet durumu</a:t>
            </a:r>
          </a:p>
          <a:p>
            <a:pPr eaLnBrk="1" hangingPunct="1">
              <a:spcBef>
                <a:spcPct val="0"/>
              </a:spcBef>
              <a:buClrTx/>
              <a:buSzTx/>
              <a:buFontTx/>
              <a:buNone/>
            </a:pPr>
            <a:r>
              <a:rPr lang="tr-TR" altLang="tr-TR" sz="2000" dirty="0">
                <a:solidFill>
                  <a:srgbClr val="0066FF"/>
                </a:solidFill>
                <a:latin typeface="Verdana" pitchFamily="34" charset="0"/>
              </a:rPr>
              <a:t>- Kaçış yolları</a:t>
            </a:r>
          </a:p>
          <a:p>
            <a:pPr eaLnBrk="1" hangingPunct="1">
              <a:spcBef>
                <a:spcPct val="0"/>
              </a:spcBef>
              <a:buClrTx/>
              <a:buSzTx/>
              <a:buFontTx/>
              <a:buNone/>
            </a:pPr>
            <a:r>
              <a:rPr lang="tr-TR" altLang="tr-TR" sz="2000" dirty="0">
                <a:solidFill>
                  <a:srgbClr val="0066FF"/>
                </a:solidFill>
                <a:latin typeface="Verdana" pitchFamily="34" charset="0"/>
              </a:rPr>
              <a:t>- Acil durum çıkış yolları</a:t>
            </a:r>
          </a:p>
          <a:p>
            <a:pPr eaLnBrk="1" hangingPunct="1">
              <a:spcBef>
                <a:spcPct val="0"/>
              </a:spcBef>
              <a:buClrTx/>
              <a:buSzTx/>
              <a:buFontTx/>
              <a:buNone/>
            </a:pPr>
            <a:r>
              <a:rPr lang="tr-TR" altLang="tr-TR" sz="2000" dirty="0">
                <a:solidFill>
                  <a:srgbClr val="0066FF"/>
                </a:solidFill>
                <a:latin typeface="Verdana" pitchFamily="34" charset="0"/>
              </a:rPr>
              <a:t>- Acil durum duşları</a:t>
            </a:r>
          </a:p>
          <a:p>
            <a:pPr eaLnBrk="1" hangingPunct="1">
              <a:spcBef>
                <a:spcPct val="0"/>
              </a:spcBef>
              <a:buClrTx/>
              <a:buSzTx/>
              <a:buFontTx/>
              <a:buNone/>
            </a:pPr>
            <a:r>
              <a:rPr lang="tr-TR" altLang="tr-TR" sz="2000" dirty="0">
                <a:solidFill>
                  <a:srgbClr val="0066FF"/>
                </a:solidFill>
                <a:latin typeface="Verdana" pitchFamily="34" charset="0"/>
              </a:rPr>
              <a:t>- İlk yardım ve kurtarma </a:t>
            </a:r>
            <a:r>
              <a:rPr lang="tr-TR" altLang="tr-TR" sz="2000" dirty="0" smtClean="0">
                <a:solidFill>
                  <a:srgbClr val="0066FF"/>
                </a:solidFill>
                <a:latin typeface="Verdana" pitchFamily="34" charset="0"/>
              </a:rPr>
              <a:t>istasyonları</a:t>
            </a:r>
            <a:endParaRPr lang="en-US" altLang="tr-TR" sz="2000" dirty="0">
              <a:solidFill>
                <a:srgbClr val="0066FF"/>
              </a:solidFill>
              <a:latin typeface="Verdana" pitchFamily="34" charset="0"/>
            </a:endParaRPr>
          </a:p>
        </p:txBody>
      </p:sp>
      <p:pic>
        <p:nvPicPr>
          <p:cNvPr id="16" name="Picture 36" descr="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975350" y="5117219"/>
            <a:ext cx="1512888"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37" descr="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488238" y="5118807"/>
            <a:ext cx="151130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355305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4294967295"/>
          </p:nvPr>
        </p:nvSpPr>
        <p:spPr>
          <a:xfrm>
            <a:off x="395536" y="260648"/>
            <a:ext cx="8028384" cy="792088"/>
          </a:xfrm>
          <a:prstGeom prst="rect">
            <a:avLst/>
          </a:prstGeom>
        </p:spPr>
        <p:txBody>
          <a:bodyPr>
            <a:normAutofit fontScale="92500" lnSpcReduction="10000"/>
          </a:bodyPr>
          <a:lstStyle/>
          <a:p>
            <a:pPr>
              <a:buNone/>
            </a:pPr>
            <a:r>
              <a:rPr lang="en-US" sz="2400" dirty="0" smtClean="0">
                <a:solidFill>
                  <a:srgbClr val="FFFF00"/>
                </a:solidFill>
              </a:rPr>
              <a:t>SARI İŞARETLER</a:t>
            </a:r>
            <a:endParaRPr lang="tr-TR" sz="2400" dirty="0" smtClean="0">
              <a:solidFill>
                <a:srgbClr val="FFFF00"/>
              </a:solidFill>
            </a:endParaRPr>
          </a:p>
          <a:p>
            <a:pPr marL="0" indent="0">
              <a:buNone/>
            </a:pPr>
            <a:r>
              <a:rPr lang="tr-TR" sz="2400" dirty="0" smtClean="0"/>
              <a:t>Uyarı işareti olup,dikkatli ol,önlem al anlamındadır.</a:t>
            </a:r>
            <a:r>
              <a:rPr lang="en-US" sz="2400" dirty="0" smtClean="0"/>
              <a:t> </a:t>
            </a:r>
            <a:endParaRPr lang="tr-TR" sz="2400" dirty="0" smtClean="0"/>
          </a:p>
          <a:p>
            <a:endParaRPr lang="en-US" sz="2400" dirty="0" smtClean="0"/>
          </a:p>
          <a:p>
            <a:endParaRPr lang="tr-TR" sz="2400" dirty="0">
              <a:solidFill>
                <a:schemeClr val="accent6"/>
              </a:solidFill>
            </a:endParaRPr>
          </a:p>
        </p:txBody>
      </p:sp>
      <p:grpSp>
        <p:nvGrpSpPr>
          <p:cNvPr id="4" name="Group 8"/>
          <p:cNvGrpSpPr/>
          <p:nvPr/>
        </p:nvGrpSpPr>
        <p:grpSpPr>
          <a:xfrm>
            <a:off x="0" y="1357298"/>
            <a:ext cx="8929718" cy="5214973"/>
            <a:chOff x="762000" y="3217333"/>
            <a:chExt cx="3673882" cy="3132667"/>
          </a:xfrm>
        </p:grpSpPr>
        <p:pic>
          <p:nvPicPr>
            <p:cNvPr id="5"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15178" t="28541" r="16718" b="32033"/>
            <a:stretch/>
          </p:blipFill>
          <p:spPr>
            <a:xfrm>
              <a:off x="3014133" y="5193323"/>
              <a:ext cx="1421749" cy="1156677"/>
            </a:xfrm>
            <a:prstGeom prst="rect">
              <a:avLst/>
            </a:prstGeom>
          </p:spPr>
        </p:pic>
        <p:pic>
          <p:nvPicPr>
            <p:cNvPr id="6"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l="16890" t="16220" r="15006" b="16427"/>
            <a:stretch/>
          </p:blipFill>
          <p:spPr>
            <a:xfrm>
              <a:off x="3014134" y="3217334"/>
              <a:ext cx="1421748" cy="1975989"/>
            </a:xfrm>
            <a:prstGeom prst="rect">
              <a:avLst/>
            </a:prstGeom>
          </p:spPr>
        </p:pic>
        <p:pic>
          <p:nvPicPr>
            <p:cNvPr id="7" name="Picture 5"/>
            <p:cNvPicPr>
              <a:picLocks noChangeAspect="1"/>
            </p:cNvPicPr>
            <p:nvPr/>
          </p:nvPicPr>
          <p:blipFill rotWithShape="1">
            <a:blip r:embed="rId4" cstate="print">
              <a:extLst>
                <a:ext uri="{28A0092B-C50C-407E-A947-70E740481C1C}">
                  <a14:useLocalDpi xmlns:a14="http://schemas.microsoft.com/office/drawing/2010/main" xmlns="" val="0"/>
                </a:ext>
              </a:extLst>
            </a:blip>
            <a:srcRect l="11291" t="12114" r="11948" b="11909"/>
            <a:stretch/>
          </p:blipFill>
          <p:spPr>
            <a:xfrm>
              <a:off x="762000" y="3217333"/>
              <a:ext cx="2252133" cy="3132667"/>
            </a:xfrm>
            <a:prstGeom prst="rect">
              <a:avLst/>
            </a:prstGeom>
          </p:spPr>
        </p:pic>
      </p:grpSp>
    </p:spTree>
    <p:extLst>
      <p:ext uri="{BB962C8B-B14F-4D97-AF65-F5344CB8AC3E}">
        <p14:creationId xmlns:p14="http://schemas.microsoft.com/office/powerpoint/2010/main" xmlns="" val="8954290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14350" y="188640"/>
            <a:ext cx="8375650" cy="3024460"/>
          </a:xfrm>
        </p:spPr>
        <p:txBody>
          <a:bodyPr>
            <a:normAutofit fontScale="90000"/>
          </a:bodyPr>
          <a:lstStyle/>
          <a:p>
            <a:pPr marL="457200" indent="-457200">
              <a:lnSpc>
                <a:spcPct val="150000"/>
              </a:lnSpc>
              <a:buFont typeface="Wingdings" panose="05000000000000000000" pitchFamily="2" charset="2"/>
              <a:buChar char="ü"/>
              <a:defRPr/>
            </a:pPr>
            <a:r>
              <a:rPr lang="tr-TR" sz="3600" b="1" dirty="0" smtClean="0">
                <a:solidFill>
                  <a:srgbClr val="0070C0"/>
                </a:solidFill>
              </a:rPr>
              <a:t>KİŞİSEL KORUYUCU DONANIM-KKD</a:t>
            </a:r>
            <a:r>
              <a:rPr lang="tr-TR" sz="7300" dirty="0" smtClean="0">
                <a:solidFill>
                  <a:schemeClr val="accent6">
                    <a:lumMod val="50000"/>
                  </a:schemeClr>
                </a:solidFill>
              </a:rPr>
              <a:t/>
            </a:r>
            <a:br>
              <a:rPr lang="tr-TR" sz="7300" dirty="0" smtClean="0">
                <a:solidFill>
                  <a:schemeClr val="accent6">
                    <a:lumMod val="50000"/>
                  </a:schemeClr>
                </a:solidFill>
              </a:rPr>
            </a:br>
            <a:r>
              <a:rPr lang="tr-TR" sz="2000" dirty="0" smtClean="0">
                <a:solidFill>
                  <a:schemeClr val="tx1"/>
                </a:solidFill>
                <a:latin typeface="Times New Roman" pitchFamily="18" charset="0"/>
                <a:cs typeface="Times New Roman" pitchFamily="18" charset="0"/>
              </a:rPr>
              <a:t>Kişisel Koruyucu Donanım, bir veya birden fazla sağlık ve güvenlik tehlikesine karşı korunmak için kişilerce giyilmek, takılmak veya taşınmak amacıyla tasarlanmış</a:t>
            </a:r>
            <a:br>
              <a:rPr lang="tr-TR" sz="2000" dirty="0" smtClean="0">
                <a:solidFill>
                  <a:schemeClr val="tx1"/>
                </a:solidFill>
                <a:latin typeface="Times New Roman" pitchFamily="18" charset="0"/>
                <a:cs typeface="Times New Roman" pitchFamily="18" charset="0"/>
              </a:rPr>
            </a:br>
            <a:r>
              <a:rPr lang="tr-TR" sz="2000" dirty="0" smtClean="0">
                <a:solidFill>
                  <a:schemeClr val="tx1"/>
                </a:solidFill>
                <a:latin typeface="Times New Roman" pitchFamily="18" charset="0"/>
                <a:cs typeface="Times New Roman" pitchFamily="18" charset="0"/>
              </a:rPr>
              <a:t>herhangi bir cihaz, alet veya malzemeyi ifade eder</a:t>
            </a:r>
            <a:r>
              <a:rPr lang="tr-TR" sz="3600" dirty="0" smtClean="0">
                <a:latin typeface="Times New Roman" pitchFamily="18" charset="0"/>
                <a:cs typeface="Times New Roman" pitchFamily="18" charset="0"/>
              </a:rPr>
              <a:t/>
            </a:r>
            <a:br>
              <a:rPr lang="tr-TR" sz="3600" dirty="0" smtClean="0">
                <a:latin typeface="Times New Roman" pitchFamily="18" charset="0"/>
                <a:cs typeface="Times New Roman" pitchFamily="18" charset="0"/>
              </a:rPr>
            </a:br>
            <a:endParaRPr lang="tr-TR" sz="2700" dirty="0" smtClean="0">
              <a:solidFill>
                <a:schemeClr val="accent6">
                  <a:lumMod val="50000"/>
                </a:schemeClr>
              </a:solidFill>
            </a:endParaRPr>
          </a:p>
        </p:txBody>
      </p:sp>
      <p:pic>
        <p:nvPicPr>
          <p:cNvPr id="71683" name="Picture 3" descr="bare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29500" y="3571875"/>
            <a:ext cx="14605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Picture 6" descr="çapak"/>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3708400"/>
            <a:ext cx="1512888"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5" name="Picture 4" descr="iş elbises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438" y="4017963"/>
            <a:ext cx="2232025"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6" name="Picture 7" descr="iş eldiveni"/>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73513" y="3273425"/>
            <a:ext cx="1527175"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7" name="Picture 2" descr="iş botu"/>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973763" y="3213100"/>
            <a:ext cx="1098550" cy="164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8" name="Picture 5" descr="C:\Documents and Settings\süleyman\Desktop\Koruma Malzemeleri\Kulaklık\DSC01816.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702425" y="5318125"/>
            <a:ext cx="1584325" cy="118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9" name="Picture 6" descr="C:\Documents and Settings\süleyman\Desktop\Koruma Malzemeleri\Kulaklık\DSC01813.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l="3125" r="9375"/>
          <a:stretch>
            <a:fillRect/>
          </a:stretch>
        </p:blipFill>
        <p:spPr bwMode="auto">
          <a:xfrm>
            <a:off x="4632325" y="5465763"/>
            <a:ext cx="1582738" cy="117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90" name="Picture 2" descr="D:\İSDEMİR\MDD\fotograflar\f1\DSC00019.JPG"/>
          <p:cNvPicPr>
            <a:picLocks noChangeAspect="1" noChangeArrowheads="1"/>
          </p:cNvPicPr>
          <p:nvPr/>
        </p:nvPicPr>
        <p:blipFill>
          <a:blip r:embed="rId9" cstate="print">
            <a:lum bright="6000" contrast="6000"/>
            <a:extLst>
              <a:ext uri="{28A0092B-C50C-407E-A947-70E740481C1C}">
                <a14:useLocalDpi xmlns:a14="http://schemas.microsoft.com/office/drawing/2010/main" xmlns="" val="0"/>
              </a:ext>
            </a:extLst>
          </a:blip>
          <a:srcRect l="18750" t="19444" r="27083" b="13889"/>
          <a:stretch>
            <a:fillRect/>
          </a:stretch>
        </p:blipFill>
        <p:spPr bwMode="auto">
          <a:xfrm>
            <a:off x="2643188" y="5367338"/>
            <a:ext cx="13843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937010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İçerik Yer Tutucusu 2"/>
          <p:cNvSpPr>
            <a:spLocks noGrp="1"/>
          </p:cNvSpPr>
          <p:nvPr>
            <p:ph idx="1"/>
          </p:nvPr>
        </p:nvSpPr>
        <p:spPr>
          <a:xfrm>
            <a:off x="457200" y="476673"/>
            <a:ext cx="8229600" cy="6120978"/>
          </a:xfrm>
        </p:spPr>
        <p:txBody>
          <a:bodyPr>
            <a:normAutofit lnSpcReduction="10000"/>
          </a:bodyPr>
          <a:lstStyle/>
          <a:p>
            <a:r>
              <a:rPr lang="tr-TR" altLang="tr-TR" dirty="0" smtClean="0">
                <a:solidFill>
                  <a:srgbClr val="FF0000"/>
                </a:solidFill>
              </a:rPr>
              <a:t>KKD Nedir?</a:t>
            </a:r>
          </a:p>
          <a:p>
            <a:r>
              <a:rPr lang="tr-TR" altLang="tr-TR" dirty="0" smtClean="0"/>
              <a:t>Çalışanı, yürütülen işten kaynaklanan, sağlık ve güvenliği etkileyen bir veya birden fazla riske karşı koruyan, çalışan tarafından giyilen, takılan veya tutulan tüm alet, araç, gereç ve cihazları ifade eder.</a:t>
            </a:r>
          </a:p>
          <a:p>
            <a:r>
              <a:rPr lang="tr-TR" altLang="tr-TR" dirty="0" smtClean="0"/>
              <a:t>Ne zaman, ne tür Kişisel Koruyucu Donanım (KKD) kullanılmalı, Ne tür KKD gerekli bilinmeli.</a:t>
            </a:r>
          </a:p>
          <a:p>
            <a:r>
              <a:rPr lang="tr-TR" altLang="tr-TR" dirty="0" smtClean="0"/>
              <a:t>KKD’ </a:t>
            </a:r>
            <a:r>
              <a:rPr lang="tr-TR" altLang="tr-TR" dirty="0" err="1" smtClean="0"/>
              <a:t>lerin</a:t>
            </a:r>
            <a:r>
              <a:rPr lang="tr-TR" altLang="tr-TR" dirty="0" smtClean="0"/>
              <a:t> nasıl kullanılacağı bilinmeli. Tehlikeler kaynağında yok edilemiyorsa tehlikenin şiddetinin azaltmak için uygun KKD Kullanımı gereklidir.</a:t>
            </a:r>
          </a:p>
        </p:txBody>
      </p:sp>
    </p:spTree>
    <p:extLst>
      <p:ext uri="{BB962C8B-B14F-4D97-AF65-F5344CB8AC3E}">
        <p14:creationId xmlns:p14="http://schemas.microsoft.com/office/powerpoint/2010/main" xmlns="" val="1420422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Metin kutusu"/>
          <p:cNvSpPr txBox="1">
            <a:spLocks noChangeArrowheads="1"/>
          </p:cNvSpPr>
          <p:nvPr/>
        </p:nvSpPr>
        <p:spPr bwMode="auto">
          <a:xfrm>
            <a:off x="611560" y="4941168"/>
            <a:ext cx="7500937"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3200" dirty="0" smtClean="0">
                <a:solidFill>
                  <a:srgbClr val="FF0000"/>
                </a:solidFill>
                <a:latin typeface="Times New Roman" pitchFamily="18" charset="0"/>
                <a:cs typeface="Times New Roman" pitchFamily="18" charset="0"/>
              </a:rPr>
              <a:t>KATILIMINIZ İÇİN </a:t>
            </a:r>
            <a:r>
              <a:rPr lang="tr-TR" altLang="tr-TR" sz="6600" dirty="0">
                <a:solidFill>
                  <a:srgbClr val="FF0000"/>
                </a:solidFill>
                <a:latin typeface="Times New Roman" pitchFamily="18" charset="0"/>
                <a:cs typeface="Times New Roman" pitchFamily="18" charset="0"/>
              </a:rPr>
              <a:t>TEŞEKKÜRLER!…</a:t>
            </a:r>
          </a:p>
        </p:txBody>
      </p:sp>
      <p:pic>
        <p:nvPicPr>
          <p:cNvPr id="3" name="Picture 4" descr="koruyucu0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1898662" y="217807"/>
            <a:ext cx="4926732" cy="4547202"/>
          </a:xfrm>
          <a:prstGeom prst="rect">
            <a:avLst/>
          </a:prstGeom>
        </p:spPr>
      </p:pic>
      <p:sp>
        <p:nvSpPr>
          <p:cNvPr id="4" name="Rectangle 7"/>
          <p:cNvSpPr>
            <a:spLocks noChangeArrowheads="1"/>
          </p:cNvSpPr>
          <p:nvPr/>
        </p:nvSpPr>
        <p:spPr bwMode="auto">
          <a:xfrm>
            <a:off x="5034127" y="4045872"/>
            <a:ext cx="1800225" cy="719137"/>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tr-TR" altLang="tr-TR" sz="2800">
              <a:solidFill>
                <a:schemeClr val="tx2"/>
              </a:solidFill>
              <a:latin typeface="Times New Roman" pitchFamily="18" charset="0"/>
            </a:endParaRPr>
          </a:p>
        </p:txBody>
      </p:sp>
    </p:spTree>
    <p:extLst>
      <p:ext uri="{BB962C8B-B14F-4D97-AF65-F5344CB8AC3E}">
        <p14:creationId xmlns:p14="http://schemas.microsoft.com/office/powerpoint/2010/main" xmlns="" val="252902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704850"/>
            <a:ext cx="8229600" cy="708025"/>
          </a:xfrm>
        </p:spPr>
        <p:txBody>
          <a:bodyPr/>
          <a:lstStyle/>
          <a:p>
            <a:pPr algn="ctr" eaLnBrk="1" hangingPunct="1"/>
            <a:r>
              <a:rPr lang="tr-TR" altLang="tr-TR" sz="3200" dirty="0" smtClean="0">
                <a:solidFill>
                  <a:srgbClr val="FF0000"/>
                </a:solidFill>
              </a:rPr>
              <a:t>İŞ SAĞLIĞI VE GÜVENLİĞİNİN GENEL KURALLARI</a:t>
            </a:r>
          </a:p>
        </p:txBody>
      </p:sp>
      <p:sp>
        <p:nvSpPr>
          <p:cNvPr id="22531" name="Rectangle 3"/>
          <p:cNvSpPr>
            <a:spLocks noGrp="1" noChangeArrowheads="1"/>
          </p:cNvSpPr>
          <p:nvPr>
            <p:ph type="body" idx="1"/>
          </p:nvPr>
        </p:nvSpPr>
        <p:spPr/>
        <p:txBody>
          <a:bodyPr/>
          <a:lstStyle/>
          <a:p>
            <a:pPr marL="609600" indent="-609600" eaLnBrk="1" hangingPunct="1"/>
            <a:r>
              <a:rPr lang="tr-TR" altLang="tr-TR" sz="2800" dirty="0" smtClean="0"/>
              <a:t>Çalışanların sağlık yönünden değerlendirilmesi</a:t>
            </a:r>
          </a:p>
          <a:p>
            <a:pPr marL="609600" indent="-609600" eaLnBrk="1" hangingPunct="1"/>
            <a:endParaRPr lang="tr-TR" altLang="tr-TR" sz="2800" dirty="0" smtClean="0"/>
          </a:p>
          <a:p>
            <a:pPr marL="609600" indent="-609600" eaLnBrk="1" hangingPunct="1"/>
            <a:r>
              <a:rPr lang="tr-TR" altLang="tr-TR" sz="2800" dirty="0" smtClean="0"/>
              <a:t>Uygun çalışma düzeni</a:t>
            </a:r>
          </a:p>
          <a:p>
            <a:pPr marL="609600" indent="-609600" eaLnBrk="1" hangingPunct="1"/>
            <a:endParaRPr lang="tr-TR" altLang="tr-TR" sz="2800" dirty="0" smtClean="0"/>
          </a:p>
          <a:p>
            <a:pPr marL="609600" indent="-609600" eaLnBrk="1" hangingPunct="1"/>
            <a:r>
              <a:rPr lang="tr-TR" altLang="tr-TR" sz="2800" dirty="0" smtClean="0"/>
              <a:t>Sağlıklı çalışma ortamı</a:t>
            </a:r>
          </a:p>
          <a:p>
            <a:pPr marL="609600" indent="-609600" eaLnBrk="1" hangingPunct="1"/>
            <a:endParaRPr lang="tr-TR" altLang="tr-TR" sz="2800" dirty="0" smtClean="0"/>
          </a:p>
          <a:p>
            <a:pPr marL="609600" indent="-609600" eaLnBrk="1" hangingPunct="1"/>
            <a:r>
              <a:rPr lang="tr-TR" altLang="tr-TR" sz="2800" dirty="0" smtClean="0"/>
              <a:t>Güvenli çalışma ortamı</a:t>
            </a:r>
          </a:p>
          <a:p>
            <a:pPr marL="609600" indent="-609600" eaLnBrk="1" hangingPunct="1"/>
            <a:endParaRPr lang="tr-TR" altLang="tr-TR" sz="2800" dirty="0" smtClean="0"/>
          </a:p>
        </p:txBody>
      </p:sp>
      <p:pic>
        <p:nvPicPr>
          <p:cNvPr id="22532" name="Picture 4" descr="hareket"/>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7400" y="2514600"/>
            <a:ext cx="2838450"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28236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600" y="48233"/>
            <a:ext cx="9125400" cy="1077218"/>
          </a:xfrm>
          <a:prstGeom prst="rect">
            <a:avLst/>
          </a:prstGeom>
          <a:noFill/>
        </p:spPr>
        <p:txBody>
          <a:bodyPr wrap="square" rtlCol="0">
            <a:spAutoFit/>
          </a:bodyPr>
          <a:lstStyle/>
          <a:p>
            <a:r>
              <a:rPr lang="tr-TR" sz="2400" dirty="0" smtClean="0">
                <a:latin typeface="Tahoma" pitchFamily="34" charset="0"/>
                <a:ea typeface="Tahoma" pitchFamily="34" charset="0"/>
                <a:cs typeface="Tahoma" pitchFamily="34" charset="0"/>
              </a:rPr>
              <a:t> </a:t>
            </a:r>
            <a:r>
              <a:rPr lang="tr-TR" sz="3200" dirty="0">
                <a:latin typeface="Tahoma" pitchFamily="34" charset="0"/>
                <a:ea typeface="Tahoma" pitchFamily="34" charset="0"/>
                <a:cs typeface="Tahoma" pitchFamily="34" charset="0"/>
              </a:rPr>
              <a:t>2) Her türlü yasak, zorunluluk ve ikaz işaretlerine uyulacaktır</a:t>
            </a:r>
            <a:r>
              <a:rPr lang="tr-TR" sz="3200" dirty="0" smtClean="0">
                <a:latin typeface="Tahoma" pitchFamily="34" charset="0"/>
                <a:ea typeface="Tahoma" pitchFamily="34" charset="0"/>
                <a:cs typeface="Tahoma" pitchFamily="34" charset="0"/>
              </a:rPr>
              <a:t>.</a:t>
            </a:r>
            <a:endParaRPr lang="tr-TR" dirty="0"/>
          </a:p>
        </p:txBody>
      </p:sp>
      <p:pic>
        <p:nvPicPr>
          <p:cNvPr id="2054" name="Picture 6" descr="C:\Users\Semra\Desktop\İş\Tehlikeli Durum ve Davranışlar\1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3376" y="1340768"/>
            <a:ext cx="4608512" cy="2087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055" name="Picture 7" descr="C:\Users\Semra\Desktop\Uyarı Levha ve Tehlike İşaretleri\Yasaklayıcı\ateşle yaklaşm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87762" y="1484784"/>
            <a:ext cx="1081125" cy="1533822"/>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C:\Users\Semra\Desktop\Uyarı Levha ve Tehlike İşaretleri\Uyarı İşaretleri\34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08104" y="1484784"/>
            <a:ext cx="1106082" cy="153343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4"/>
          <p:cNvSpPr txBox="1"/>
          <p:nvPr/>
        </p:nvSpPr>
        <p:spPr>
          <a:xfrm>
            <a:off x="107505" y="3962003"/>
            <a:ext cx="4320480" cy="2677656"/>
          </a:xfrm>
          <a:prstGeom prst="rect">
            <a:avLst/>
          </a:prstGeom>
          <a:noFill/>
        </p:spPr>
        <p:txBody>
          <a:bodyPr wrap="square" rtlCol="0">
            <a:spAutoFit/>
          </a:bodyPr>
          <a:lstStyle/>
          <a:p>
            <a:r>
              <a:rPr lang="tr-TR" sz="2400" dirty="0" smtClean="0">
                <a:latin typeface="Tahoma" pitchFamily="34" charset="0"/>
                <a:ea typeface="Tahoma" pitchFamily="34" charset="0"/>
                <a:cs typeface="Tahoma" pitchFamily="34" charset="0"/>
              </a:rPr>
              <a:t> </a:t>
            </a:r>
            <a:r>
              <a:rPr lang="tr-TR" sz="2800" dirty="0" smtClean="0">
                <a:latin typeface="Tahoma" pitchFamily="34" charset="0"/>
                <a:ea typeface="Tahoma" pitchFamily="34" charset="0"/>
                <a:cs typeface="Tahoma" pitchFamily="34" charset="0"/>
              </a:rPr>
              <a:t>3) Çalışma sırasında iş elbisesi, iş ayakkabıları, işin gerektirdiği kişisel koruyucu ekipman ve uygun el aletleri kullanılacaktır.</a:t>
            </a:r>
            <a:endParaRPr lang="tr-TR" sz="1600" dirty="0"/>
          </a:p>
        </p:txBody>
      </p:sp>
      <p:pic>
        <p:nvPicPr>
          <p:cNvPr id="9" name="Picture 2" descr="C:\Users\Semra\Desktop\İş\Tehlikeli Durum ve Davranışlar\FACEMASK.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69290" y="3974579"/>
            <a:ext cx="4383807" cy="2304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33171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504" y="20067"/>
            <a:ext cx="8856984" cy="6380208"/>
          </a:xfrm>
          <a:prstGeom prst="rect">
            <a:avLst/>
          </a:prstGeom>
          <a:noFill/>
        </p:spPr>
        <p:txBody>
          <a:bodyPr wrap="square" rtlCol="0">
            <a:spAutoFit/>
          </a:bodyPr>
          <a:lstStyle/>
          <a:p>
            <a:pPr>
              <a:lnSpc>
                <a:spcPct val="90000"/>
              </a:lnSpc>
            </a:pPr>
            <a:r>
              <a:rPr lang="tr-TR" sz="3100" dirty="0">
                <a:latin typeface="Tahoma" pitchFamily="34" charset="0"/>
                <a:ea typeface="Tahoma" pitchFamily="34" charset="0"/>
                <a:cs typeface="Tahoma" pitchFamily="34" charset="0"/>
              </a:rPr>
              <a:t>4) Çalışma sırasında sarkan giysi, kolye, künye, yüzük, saat ve güneş gözlüğü takılmayacaktır</a:t>
            </a:r>
            <a:r>
              <a:rPr lang="tr-TR" sz="3100" dirty="0" smtClean="0">
                <a:latin typeface="Tahoma" pitchFamily="34" charset="0"/>
                <a:ea typeface="Tahoma" pitchFamily="34" charset="0"/>
                <a:cs typeface="Tahoma" pitchFamily="34" charset="0"/>
              </a:rPr>
              <a:t>.</a:t>
            </a:r>
          </a:p>
          <a:p>
            <a:pPr>
              <a:lnSpc>
                <a:spcPct val="90000"/>
              </a:lnSpc>
            </a:pPr>
            <a:endParaRPr lang="tr-TR" sz="3100" dirty="0">
              <a:latin typeface="Tahoma" pitchFamily="34" charset="0"/>
              <a:ea typeface="Tahoma" pitchFamily="34" charset="0"/>
              <a:cs typeface="Tahoma" pitchFamily="34" charset="0"/>
            </a:endParaRPr>
          </a:p>
          <a:p>
            <a:pPr>
              <a:lnSpc>
                <a:spcPct val="90000"/>
              </a:lnSpc>
            </a:pPr>
            <a:r>
              <a:rPr lang="tr-TR" sz="3100" dirty="0" smtClean="0">
                <a:latin typeface="Tahoma" pitchFamily="34" charset="0"/>
                <a:ea typeface="Tahoma" pitchFamily="34" charset="0"/>
                <a:cs typeface="Tahoma" pitchFamily="34" charset="0"/>
              </a:rPr>
              <a:t>5</a:t>
            </a:r>
            <a:r>
              <a:rPr lang="tr-TR" sz="3100" dirty="0">
                <a:latin typeface="Tahoma" pitchFamily="34" charset="0"/>
                <a:ea typeface="Tahoma" pitchFamily="34" charset="0"/>
                <a:cs typeface="Tahoma" pitchFamily="34" charset="0"/>
              </a:rPr>
              <a:t>) </a:t>
            </a:r>
            <a:r>
              <a:rPr lang="tr-TR" sz="3100" dirty="0" smtClean="0">
                <a:latin typeface="Tahoma" pitchFamily="34" charset="0"/>
                <a:ea typeface="Tahoma" pitchFamily="34" charset="0"/>
                <a:cs typeface="Tahoma" pitchFamily="34" charset="0"/>
              </a:rPr>
              <a:t>Alkol </a:t>
            </a:r>
            <a:r>
              <a:rPr lang="tr-TR" sz="3100" dirty="0">
                <a:latin typeface="Tahoma" pitchFamily="34" charset="0"/>
                <a:ea typeface="Tahoma" pitchFamily="34" charset="0"/>
                <a:cs typeface="Tahoma" pitchFamily="34" charset="0"/>
              </a:rPr>
              <a:t>ya da başka bir uyuşturucu tesirinde  olan ya da bunları taşıyan kimseler tesise  giremez</a:t>
            </a:r>
            <a:r>
              <a:rPr lang="tr-TR" sz="3100" dirty="0" smtClean="0">
                <a:latin typeface="Tahoma" pitchFamily="34" charset="0"/>
                <a:ea typeface="Tahoma" pitchFamily="34" charset="0"/>
                <a:cs typeface="Tahoma" pitchFamily="34" charset="0"/>
              </a:rPr>
              <a:t>.</a:t>
            </a:r>
          </a:p>
          <a:p>
            <a:pPr>
              <a:lnSpc>
                <a:spcPct val="90000"/>
              </a:lnSpc>
            </a:pPr>
            <a:endParaRPr lang="tr-TR" sz="3100" dirty="0">
              <a:latin typeface="Tahoma" pitchFamily="34" charset="0"/>
              <a:ea typeface="Tahoma" pitchFamily="34" charset="0"/>
              <a:cs typeface="Tahoma" pitchFamily="34" charset="0"/>
            </a:endParaRPr>
          </a:p>
          <a:p>
            <a:pPr>
              <a:lnSpc>
                <a:spcPct val="90000"/>
              </a:lnSpc>
            </a:pPr>
            <a:r>
              <a:rPr lang="tr-TR" sz="3100" dirty="0" smtClean="0">
                <a:latin typeface="Tahoma" pitchFamily="34" charset="0"/>
                <a:ea typeface="Tahoma" pitchFamily="34" charset="0"/>
                <a:cs typeface="Tahoma" pitchFamily="34" charset="0"/>
              </a:rPr>
              <a:t>6)</a:t>
            </a:r>
            <a:r>
              <a:rPr lang="tr-TR" sz="3100" dirty="0"/>
              <a:t> </a:t>
            </a:r>
            <a:r>
              <a:rPr lang="tr-TR" sz="3100" dirty="0">
                <a:latin typeface="Tahoma" pitchFamily="34" charset="0"/>
                <a:ea typeface="Tahoma" pitchFamily="34" charset="0"/>
                <a:cs typeface="Tahoma" pitchFamily="34" charset="0"/>
              </a:rPr>
              <a:t>Depo ve üretim alanlarında </a:t>
            </a:r>
            <a:r>
              <a:rPr lang="tr-TR" sz="3100" dirty="0" smtClean="0">
                <a:latin typeface="Tahoma" pitchFamily="34" charset="0"/>
                <a:ea typeface="Tahoma" pitchFamily="34" charset="0"/>
                <a:cs typeface="Tahoma" pitchFamily="34" charset="0"/>
              </a:rPr>
              <a:t>uyumak yasaktır.</a:t>
            </a:r>
          </a:p>
          <a:p>
            <a:pPr>
              <a:lnSpc>
                <a:spcPct val="90000"/>
              </a:lnSpc>
            </a:pPr>
            <a:endParaRPr lang="tr-TR" sz="3100" dirty="0">
              <a:latin typeface="Tahoma" pitchFamily="34" charset="0"/>
              <a:ea typeface="Tahoma" pitchFamily="34" charset="0"/>
              <a:cs typeface="Tahoma" pitchFamily="34" charset="0"/>
            </a:endParaRPr>
          </a:p>
          <a:p>
            <a:pPr>
              <a:lnSpc>
                <a:spcPct val="90000"/>
              </a:lnSpc>
            </a:pPr>
            <a:r>
              <a:rPr lang="tr-TR" sz="3100" dirty="0" smtClean="0">
                <a:latin typeface="Tahoma" pitchFamily="34" charset="0"/>
                <a:ea typeface="Tahoma" pitchFamily="34" charset="0"/>
                <a:cs typeface="Tahoma" pitchFamily="34" charset="0"/>
              </a:rPr>
              <a:t>7) İşyerlerine ateşli silah ve bıçak sokmak yasaktır.</a:t>
            </a:r>
          </a:p>
          <a:p>
            <a:pPr>
              <a:lnSpc>
                <a:spcPct val="90000"/>
              </a:lnSpc>
            </a:pPr>
            <a:endParaRPr lang="tr-TR" sz="3100" dirty="0">
              <a:latin typeface="Tahoma" pitchFamily="34" charset="0"/>
              <a:ea typeface="Tahoma" pitchFamily="34" charset="0"/>
              <a:cs typeface="Tahoma" pitchFamily="34" charset="0"/>
            </a:endParaRPr>
          </a:p>
          <a:p>
            <a:pPr>
              <a:lnSpc>
                <a:spcPct val="90000"/>
              </a:lnSpc>
            </a:pPr>
            <a:r>
              <a:rPr lang="tr-TR" sz="3100" dirty="0" smtClean="0">
                <a:latin typeface="Tahoma" pitchFamily="34" charset="0"/>
                <a:ea typeface="Tahoma" pitchFamily="34" charset="0"/>
                <a:cs typeface="Tahoma" pitchFamily="34" charset="0"/>
              </a:rPr>
              <a:t>8) Belirtilen yerler haricinde yiyip içmek ve sigara kullanmak yasaktır.</a:t>
            </a:r>
          </a:p>
          <a:p>
            <a:endParaRPr lang="tr-TR" dirty="0"/>
          </a:p>
        </p:txBody>
      </p:sp>
    </p:spTree>
    <p:extLst>
      <p:ext uri="{BB962C8B-B14F-4D97-AF65-F5344CB8AC3E}">
        <p14:creationId xmlns:p14="http://schemas.microsoft.com/office/powerpoint/2010/main" xmlns="" val="28457231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504" y="38441"/>
            <a:ext cx="8856984" cy="5853910"/>
          </a:xfrm>
          <a:prstGeom prst="rect">
            <a:avLst/>
          </a:prstGeom>
          <a:noFill/>
        </p:spPr>
        <p:txBody>
          <a:bodyPr wrap="square" rtlCol="0">
            <a:spAutoFit/>
          </a:bodyPr>
          <a:lstStyle/>
          <a:p>
            <a:pPr>
              <a:lnSpc>
                <a:spcPct val="90000"/>
              </a:lnSpc>
            </a:pPr>
            <a:r>
              <a:rPr lang="tr-TR" sz="3200" dirty="0">
                <a:latin typeface="Tahoma" pitchFamily="34" charset="0"/>
                <a:ea typeface="Tahoma" pitchFamily="34" charset="0"/>
                <a:cs typeface="Tahoma" pitchFamily="34" charset="0"/>
              </a:rPr>
              <a:t>9) Vücut ve giysi temizlemek amacı ile basınçlı hava kullanmak yasaktır.</a:t>
            </a:r>
          </a:p>
          <a:p>
            <a:pPr>
              <a:lnSpc>
                <a:spcPct val="90000"/>
              </a:lnSpc>
            </a:pPr>
            <a:endParaRPr lang="tr-TR" sz="3200" dirty="0" smtClean="0">
              <a:latin typeface="Tahoma" pitchFamily="34" charset="0"/>
              <a:ea typeface="Tahoma" pitchFamily="34" charset="0"/>
              <a:cs typeface="Tahoma" pitchFamily="34" charset="0"/>
            </a:endParaRPr>
          </a:p>
          <a:p>
            <a:pPr>
              <a:lnSpc>
                <a:spcPct val="90000"/>
              </a:lnSpc>
            </a:pPr>
            <a:r>
              <a:rPr lang="tr-TR" sz="3200" dirty="0" smtClean="0">
                <a:latin typeface="Tahoma" pitchFamily="34" charset="0"/>
                <a:ea typeface="Tahoma" pitchFamily="34" charset="0"/>
                <a:cs typeface="Tahoma" pitchFamily="34" charset="0"/>
              </a:rPr>
              <a:t>10) İşyeri sahası içerisinde koşmak, bağırmak, birşey fırlatmak, boğuşmakve fiziksel şakalar yapmak yasaktır.</a:t>
            </a:r>
          </a:p>
          <a:p>
            <a:pPr>
              <a:lnSpc>
                <a:spcPct val="90000"/>
              </a:lnSpc>
            </a:pPr>
            <a:endParaRPr lang="tr-TR" sz="3200" dirty="0">
              <a:latin typeface="Tahoma" pitchFamily="34" charset="0"/>
              <a:ea typeface="Tahoma" pitchFamily="34" charset="0"/>
              <a:cs typeface="Tahoma" pitchFamily="34" charset="0"/>
            </a:endParaRPr>
          </a:p>
          <a:p>
            <a:pPr>
              <a:lnSpc>
                <a:spcPct val="90000"/>
              </a:lnSpc>
            </a:pPr>
            <a:r>
              <a:rPr lang="tr-TR" sz="3200" dirty="0" smtClean="0">
                <a:latin typeface="Tahoma" pitchFamily="34" charset="0"/>
                <a:ea typeface="Tahoma" pitchFamily="34" charset="0"/>
                <a:cs typeface="Tahoma" pitchFamily="34" charset="0"/>
              </a:rPr>
              <a:t>11)</a:t>
            </a:r>
            <a:r>
              <a:rPr lang="tr-TR" sz="3200" dirty="0" smtClean="0"/>
              <a:t> </a:t>
            </a:r>
            <a:r>
              <a:rPr lang="tr-TR" sz="3200" dirty="0" smtClean="0">
                <a:latin typeface="Tahoma" pitchFamily="34" charset="0"/>
                <a:ea typeface="Tahoma" pitchFamily="34" charset="0"/>
                <a:cs typeface="Tahoma" pitchFamily="34" charset="0"/>
              </a:rPr>
              <a:t>Çalışma yerleri ve yollar her zaman temiz ve düzenli tutulacaktır.</a:t>
            </a:r>
          </a:p>
          <a:p>
            <a:pPr>
              <a:lnSpc>
                <a:spcPct val="90000"/>
              </a:lnSpc>
            </a:pPr>
            <a:endParaRPr lang="tr-TR" sz="3200" dirty="0">
              <a:latin typeface="Tahoma" pitchFamily="34" charset="0"/>
              <a:ea typeface="Tahoma" pitchFamily="34" charset="0"/>
              <a:cs typeface="Tahoma" pitchFamily="34" charset="0"/>
            </a:endParaRPr>
          </a:p>
          <a:p>
            <a:pPr>
              <a:lnSpc>
                <a:spcPct val="90000"/>
              </a:lnSpc>
            </a:pPr>
            <a:r>
              <a:rPr lang="tr-TR" sz="3200" dirty="0" smtClean="0">
                <a:latin typeface="Tahoma" pitchFamily="34" charset="0"/>
                <a:ea typeface="Tahoma" pitchFamily="34" charset="0"/>
                <a:cs typeface="Tahoma" pitchFamily="34" charset="0"/>
              </a:rPr>
              <a:t>12)</a:t>
            </a:r>
            <a:r>
              <a:rPr lang="tr-TR" sz="3200" dirty="0" smtClean="0"/>
              <a:t> </a:t>
            </a:r>
            <a:r>
              <a:rPr lang="tr-TR" sz="3200" dirty="0" smtClean="0">
                <a:latin typeface="Tahoma" pitchFamily="34" charset="0"/>
                <a:ea typeface="Tahoma" pitchFamily="34" charset="0"/>
                <a:cs typeface="Tahoma" pitchFamily="34" charset="0"/>
              </a:rPr>
              <a:t>Yetkili olmayan kişinin herhangi bir makine veya ekipman üzerinde tamir/bakım yapması ve kullanması yasaktır.</a:t>
            </a:r>
          </a:p>
        </p:txBody>
      </p:sp>
    </p:spTree>
    <p:extLst>
      <p:ext uri="{BB962C8B-B14F-4D97-AF65-F5344CB8AC3E}">
        <p14:creationId xmlns:p14="http://schemas.microsoft.com/office/powerpoint/2010/main" xmlns="" val="2838562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2746051"/>
            <a:ext cx="8856984" cy="4081117"/>
          </a:xfrm>
          <a:prstGeom prst="rect">
            <a:avLst/>
          </a:prstGeom>
          <a:noFill/>
        </p:spPr>
        <p:txBody>
          <a:bodyPr wrap="square" rtlCol="0">
            <a:spAutoFit/>
          </a:bodyPr>
          <a:lstStyle/>
          <a:p>
            <a:pPr>
              <a:lnSpc>
                <a:spcPct val="90000"/>
              </a:lnSpc>
            </a:pPr>
            <a:r>
              <a:rPr lang="tr-TR" sz="3200" dirty="0" smtClean="0">
                <a:latin typeface="Tahoma" pitchFamily="34" charset="0"/>
                <a:ea typeface="Tahoma" pitchFamily="34" charset="0"/>
                <a:cs typeface="Tahoma" pitchFamily="34" charset="0"/>
              </a:rPr>
              <a:t>14) Herhangi bir nedenle sökülen muhafazalar makine çalıştırılmadan önce yerine takılmalıdır. </a:t>
            </a:r>
          </a:p>
          <a:p>
            <a:pPr>
              <a:lnSpc>
                <a:spcPct val="90000"/>
              </a:lnSpc>
            </a:pPr>
            <a:endParaRPr lang="tr-TR" sz="3200" dirty="0"/>
          </a:p>
          <a:p>
            <a:pPr>
              <a:lnSpc>
                <a:spcPct val="90000"/>
              </a:lnSpc>
            </a:pPr>
            <a:r>
              <a:rPr lang="tr-TR" sz="3200" dirty="0" smtClean="0">
                <a:latin typeface="Tahoma" pitchFamily="34" charset="0"/>
                <a:ea typeface="Tahoma" pitchFamily="34" charset="0"/>
                <a:cs typeface="Tahoma" pitchFamily="34" charset="0"/>
              </a:rPr>
              <a:t>15)</a:t>
            </a:r>
            <a:r>
              <a:rPr lang="tr-TR" sz="3200" dirty="0" smtClean="0"/>
              <a:t> </a:t>
            </a:r>
            <a:r>
              <a:rPr lang="tr-TR" sz="3200" dirty="0" smtClean="0">
                <a:latin typeface="Tahoma" pitchFamily="34" charset="0"/>
                <a:ea typeface="Tahoma" pitchFamily="34" charset="0"/>
                <a:cs typeface="Tahoma" pitchFamily="34" charset="0"/>
              </a:rPr>
              <a:t>Makine başından ayrılan operatör makinesini çalışır durumda bırakmamalıdır.</a:t>
            </a:r>
          </a:p>
          <a:p>
            <a:pPr>
              <a:lnSpc>
                <a:spcPct val="90000"/>
              </a:lnSpc>
            </a:pPr>
            <a:endParaRPr lang="tr-TR" sz="3200" dirty="0">
              <a:latin typeface="Tahoma" pitchFamily="34" charset="0"/>
              <a:ea typeface="Tahoma" pitchFamily="34" charset="0"/>
              <a:cs typeface="Tahoma" pitchFamily="34" charset="0"/>
            </a:endParaRPr>
          </a:p>
          <a:p>
            <a:pPr>
              <a:lnSpc>
                <a:spcPct val="90000"/>
              </a:lnSpc>
            </a:pPr>
            <a:r>
              <a:rPr lang="tr-TR" sz="3200" dirty="0" smtClean="0">
                <a:latin typeface="Tahoma" pitchFamily="34" charset="0"/>
                <a:ea typeface="Tahoma" pitchFamily="34" charset="0"/>
                <a:cs typeface="Tahoma" pitchFamily="34" charset="0"/>
              </a:rPr>
              <a:t>16) Tüm elektrik kutu ve panel kapakları kapalı bulundurulacak, bunların içerisine yabancı cisimler konulmayacaktır.</a:t>
            </a:r>
            <a:endParaRPr lang="tr-TR" sz="3200" dirty="0">
              <a:latin typeface="Tahoma" pitchFamily="34" charset="0"/>
              <a:ea typeface="Tahoma" pitchFamily="34" charset="0"/>
              <a:cs typeface="Tahoma" pitchFamily="34" charset="0"/>
            </a:endParaRPr>
          </a:p>
        </p:txBody>
      </p:sp>
      <p:sp>
        <p:nvSpPr>
          <p:cNvPr id="5" name="TextBox 4"/>
          <p:cNvSpPr txBox="1"/>
          <p:nvPr/>
        </p:nvSpPr>
        <p:spPr>
          <a:xfrm>
            <a:off x="134137" y="197338"/>
            <a:ext cx="5652120" cy="2308324"/>
          </a:xfrm>
          <a:prstGeom prst="rect">
            <a:avLst/>
          </a:prstGeom>
          <a:noFill/>
        </p:spPr>
        <p:txBody>
          <a:bodyPr wrap="square" rtlCol="0">
            <a:spAutoFit/>
          </a:bodyPr>
          <a:lstStyle/>
          <a:p>
            <a:pPr>
              <a:lnSpc>
                <a:spcPct val="90000"/>
              </a:lnSpc>
            </a:pPr>
            <a:r>
              <a:rPr lang="tr-TR" sz="3200" dirty="0" smtClean="0">
                <a:latin typeface="Tahoma" pitchFamily="34" charset="0"/>
                <a:ea typeface="Tahoma" pitchFamily="34" charset="0"/>
                <a:cs typeface="Tahoma" pitchFamily="34" charset="0"/>
              </a:rPr>
              <a:t>13) Bir emniyet sisteminin (örn: makine muhafazalarının) herhangi bir şekilde görev yapamaz hale getirilmesi yasaktır.</a:t>
            </a:r>
          </a:p>
        </p:txBody>
      </p:sp>
      <p:pic>
        <p:nvPicPr>
          <p:cNvPr id="6" name="Picture 2" descr="C:\Users\Semra\Desktop\İş\Afiş\5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8144" y="197338"/>
            <a:ext cx="3206676" cy="25487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65558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442" y="63415"/>
            <a:ext cx="5626083" cy="5410712"/>
          </a:xfrm>
          <a:prstGeom prst="rect">
            <a:avLst/>
          </a:prstGeom>
          <a:noFill/>
        </p:spPr>
        <p:txBody>
          <a:bodyPr wrap="square" rtlCol="0">
            <a:spAutoFit/>
          </a:bodyPr>
          <a:lstStyle/>
          <a:p>
            <a:pPr>
              <a:lnSpc>
                <a:spcPct val="90000"/>
              </a:lnSpc>
            </a:pPr>
            <a:r>
              <a:rPr lang="tr-TR" sz="2400" dirty="0">
                <a:latin typeface="Tahoma" pitchFamily="34" charset="0"/>
                <a:ea typeface="Tahoma" pitchFamily="34" charset="0"/>
                <a:cs typeface="Tahoma" pitchFamily="34" charset="0"/>
              </a:rPr>
              <a:t>17) İşyerlerine ne amaçla olursa olsun kullanımı onaylanmamış bir kimyasal madde sokulması yasaktır.</a:t>
            </a:r>
          </a:p>
          <a:p>
            <a:pPr>
              <a:lnSpc>
                <a:spcPct val="90000"/>
              </a:lnSpc>
            </a:pPr>
            <a:endParaRPr lang="tr-TR" sz="2400" dirty="0">
              <a:latin typeface="Tahoma" pitchFamily="34" charset="0"/>
              <a:ea typeface="Tahoma" pitchFamily="34" charset="0"/>
              <a:cs typeface="Tahoma" pitchFamily="34" charset="0"/>
            </a:endParaRPr>
          </a:p>
          <a:p>
            <a:pPr>
              <a:lnSpc>
                <a:spcPct val="90000"/>
              </a:lnSpc>
            </a:pPr>
            <a:r>
              <a:rPr lang="tr-TR" sz="2400" dirty="0">
                <a:latin typeface="Tahoma" pitchFamily="34" charset="0"/>
                <a:ea typeface="Tahoma" pitchFamily="34" charset="0"/>
                <a:cs typeface="Tahoma" pitchFamily="34" charset="0"/>
              </a:rPr>
              <a:t>18) Tüm kimyasal maddeler mümkün ise </a:t>
            </a:r>
            <a:r>
              <a:rPr lang="tr-TR" sz="2400" dirty="0" err="1">
                <a:latin typeface="Tahoma" pitchFamily="34" charset="0"/>
                <a:ea typeface="Tahoma" pitchFamily="34" charset="0"/>
                <a:cs typeface="Tahoma" pitchFamily="34" charset="0"/>
              </a:rPr>
              <a:t>orjinal</a:t>
            </a:r>
            <a:r>
              <a:rPr lang="tr-TR" sz="2400" dirty="0">
                <a:latin typeface="Tahoma" pitchFamily="34" charset="0"/>
                <a:ea typeface="Tahoma" pitchFamily="34" charset="0"/>
                <a:cs typeface="Tahoma" pitchFamily="34" charset="0"/>
              </a:rPr>
              <a:t> ambalajı içerisinde, değilse uygun kaplar içerisinde ve mutlaka etiketli şekilde bulundurulmalıdır</a:t>
            </a:r>
            <a:r>
              <a:rPr lang="tr-TR" sz="2400" dirty="0" smtClean="0">
                <a:latin typeface="Tahoma" pitchFamily="34" charset="0"/>
                <a:ea typeface="Tahoma" pitchFamily="34" charset="0"/>
                <a:cs typeface="Tahoma" pitchFamily="34" charset="0"/>
              </a:rPr>
              <a:t>.</a:t>
            </a:r>
          </a:p>
          <a:p>
            <a:pPr>
              <a:lnSpc>
                <a:spcPct val="90000"/>
              </a:lnSpc>
            </a:pPr>
            <a:endParaRPr lang="tr-TR" sz="2400" dirty="0" smtClean="0">
              <a:latin typeface="Tahoma" pitchFamily="34" charset="0"/>
              <a:ea typeface="Tahoma" pitchFamily="34" charset="0"/>
              <a:cs typeface="Tahoma" pitchFamily="34" charset="0"/>
            </a:endParaRPr>
          </a:p>
          <a:p>
            <a:pPr>
              <a:lnSpc>
                <a:spcPct val="90000"/>
              </a:lnSpc>
            </a:pPr>
            <a:r>
              <a:rPr lang="tr-TR" sz="2400" dirty="0" smtClean="0">
                <a:latin typeface="Tahoma" pitchFamily="34" charset="0"/>
                <a:ea typeface="Tahoma" pitchFamily="34" charset="0"/>
                <a:cs typeface="Tahoma" pitchFamily="34" charset="0"/>
              </a:rPr>
              <a:t>19) Tüm kimyasal maddelerle göz teması ve aşırı kullanımdan kaçınılacak, yeterli havalandırma ile kullanılacaktır.</a:t>
            </a:r>
          </a:p>
          <a:p>
            <a:pPr>
              <a:lnSpc>
                <a:spcPct val="90000"/>
              </a:lnSpc>
            </a:pPr>
            <a:endParaRPr lang="tr-TR" sz="2400" dirty="0">
              <a:latin typeface="Tahoma" pitchFamily="34" charset="0"/>
              <a:ea typeface="Tahoma" pitchFamily="34" charset="0"/>
              <a:cs typeface="Tahoma" pitchFamily="34" charset="0"/>
            </a:endParaRPr>
          </a:p>
          <a:p>
            <a:pPr>
              <a:lnSpc>
                <a:spcPct val="90000"/>
              </a:lnSpc>
            </a:pPr>
            <a:r>
              <a:rPr lang="tr-TR" sz="2400" dirty="0" smtClean="0">
                <a:latin typeface="Tahoma" pitchFamily="34" charset="0"/>
                <a:ea typeface="Tahoma" pitchFamily="34" charset="0"/>
                <a:cs typeface="Tahoma" pitchFamily="34" charset="0"/>
              </a:rPr>
              <a:t>20)</a:t>
            </a:r>
            <a:r>
              <a:rPr lang="tr-TR" sz="2400" dirty="0"/>
              <a:t> </a:t>
            </a:r>
            <a:r>
              <a:rPr lang="tr-TR" sz="2400" dirty="0" smtClean="0">
                <a:latin typeface="Tahoma" pitchFamily="34" charset="0"/>
                <a:ea typeface="Tahoma" pitchFamily="34" charset="0"/>
                <a:cs typeface="Tahoma" pitchFamily="34" charset="0"/>
              </a:rPr>
              <a:t>Temizlik amacı ile benzin, teksin, alkol ve aseton gibi parlayıcı maddeler kullanılmayacaktır.</a:t>
            </a:r>
            <a:endParaRPr lang="en-US" sz="2400" dirty="0">
              <a:latin typeface="Tahoma" pitchFamily="34" charset="0"/>
              <a:ea typeface="Tahoma" pitchFamily="34" charset="0"/>
              <a:cs typeface="Tahoma" pitchFamily="34" charset="0"/>
            </a:endParaRPr>
          </a:p>
        </p:txBody>
      </p:sp>
      <p:pic>
        <p:nvPicPr>
          <p:cNvPr id="7170" name="Picture 2" descr="C:\Users\Semra\Desktop\Küvette_göz_duşu_zoom--G00034992-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84168" y="1654398"/>
            <a:ext cx="2817969" cy="409637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171" name="Picture 3" descr="C:\Users\Semra\Desktop\562-165x16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26248" y="476672"/>
            <a:ext cx="880569" cy="11777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74056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TotalTime>
  <Words>2075</Words>
  <Application>Microsoft Office PowerPoint</Application>
  <PresentationFormat>Ekran Gösterisi (4:3)</PresentationFormat>
  <Paragraphs>289</Paragraphs>
  <Slides>37</Slides>
  <Notes>2</Notes>
  <HiddenSlides>0</HiddenSlides>
  <MMClips>0</MMClips>
  <ScaleCrop>false</ScaleCrop>
  <HeadingPairs>
    <vt:vector size="6" baseType="variant">
      <vt:variant>
        <vt:lpstr>Tema</vt:lpstr>
      </vt:variant>
      <vt:variant>
        <vt:i4>1</vt:i4>
      </vt:variant>
      <vt:variant>
        <vt:lpstr>Katıştırılmış OLE Hizmet Programları</vt:lpstr>
      </vt:variant>
      <vt:variant>
        <vt:i4>3</vt:i4>
      </vt:variant>
      <vt:variant>
        <vt:lpstr>Slayt Başlıkları</vt:lpstr>
      </vt:variant>
      <vt:variant>
        <vt:i4>37</vt:i4>
      </vt:variant>
    </vt:vector>
  </HeadingPairs>
  <TitlesOfParts>
    <vt:vector size="41" baseType="lpstr">
      <vt:lpstr>Ofis Teması</vt:lpstr>
      <vt:lpstr>ClipArt</vt:lpstr>
      <vt:lpstr>Image</vt:lpstr>
      <vt:lpstr>Bit Eşlem Resmi</vt:lpstr>
      <vt:lpstr>İŞ SAĞLIĞI VE GÜVENLİĞİNİN AMACI</vt:lpstr>
      <vt:lpstr>Slayt 2</vt:lpstr>
      <vt:lpstr> İSG GENEL KURALLARI ve GÜVENLİK KÜLTÜRÜ</vt:lpstr>
      <vt:lpstr>İŞ SAĞLIĞI VE GÜVENLİĞİNİN GENEL KURALLARI</vt:lpstr>
      <vt:lpstr>Slayt 5</vt:lpstr>
      <vt:lpstr>Slayt 6</vt:lpstr>
      <vt:lpstr>Slayt 7</vt:lpstr>
      <vt:lpstr>Slayt 8</vt:lpstr>
      <vt:lpstr>Slayt 9</vt:lpstr>
      <vt:lpstr>Slayt 10</vt:lpstr>
      <vt:lpstr>Slayt 11</vt:lpstr>
      <vt:lpstr>ELLE KALDIRMA VE TAŞIMA</vt:lpstr>
      <vt:lpstr>Slayt 13</vt:lpstr>
      <vt:lpstr>Slayt 14</vt:lpstr>
      <vt:lpstr>Slayt 15</vt:lpstr>
      <vt:lpstr>  </vt:lpstr>
      <vt:lpstr>    AYRINTILI YANGIN NEDENLERİ</vt:lpstr>
      <vt:lpstr>    YANGIN SÖNDÜRÜCÜ KULLANIMI</vt:lpstr>
      <vt:lpstr>Slayt 19</vt:lpstr>
      <vt:lpstr>    </vt:lpstr>
      <vt:lpstr>Slayt 21</vt:lpstr>
      <vt:lpstr>Slayt 22</vt:lpstr>
      <vt:lpstr>Slayt 23</vt:lpstr>
      <vt:lpstr>1. Ekipman : Ekipmanların kullanımı işçiler için risk kaynağı oluşturmamalıdır. - Monitör - Kalvye - Çalışma masası ve çalışma yüzeyi 2. Çalışma ortamı - Aydınlatma - Yansım ve parlama - Gürültü 3. Bilgisayar Programları  </vt:lpstr>
      <vt:lpstr>Slayt 25</vt:lpstr>
      <vt:lpstr>Slayt 26</vt:lpstr>
      <vt:lpstr>Slayt 27</vt:lpstr>
      <vt:lpstr>Slayt 28</vt:lpstr>
      <vt:lpstr>Slayt 29</vt:lpstr>
      <vt:lpstr>Slayt 30</vt:lpstr>
      <vt:lpstr>Slayt 31</vt:lpstr>
      <vt:lpstr>Slayt 32</vt:lpstr>
      <vt:lpstr>Slayt 33</vt:lpstr>
      <vt:lpstr>Slayt 34</vt:lpstr>
      <vt:lpstr>KİŞİSEL KORUYUCU DONANIM-KKD Kişisel Koruyucu Donanım, bir veya birden fazla sağlık ve güvenlik tehlikesine karşı korunmak için kişilerce giyilmek, takılmak veya taşınmak amacıyla tasarlanmış herhangi bir cihaz, alet veya malzemeyi ifade eder </vt:lpstr>
      <vt:lpstr>Slayt 36</vt:lpstr>
      <vt:lpstr>Slayt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Ahmet ÇAKIR  İş Güvenliği Uzmanı-C</dc:title>
  <dc:creator>asus</dc:creator>
  <cp:lastModifiedBy>kürşat kazankaya</cp:lastModifiedBy>
  <cp:revision>45</cp:revision>
  <dcterms:created xsi:type="dcterms:W3CDTF">2015-07-26T19:37:34Z</dcterms:created>
  <dcterms:modified xsi:type="dcterms:W3CDTF">2018-06-03T04:39:33Z</dcterms:modified>
</cp:coreProperties>
</file>